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 id="2147483731" r:id="rId2"/>
    <p:sldMasterId id="2147483732" r:id="rId3"/>
    <p:sldMasterId id="2147483733" r:id="rId4"/>
    <p:sldMasterId id="2147483734" r:id="rId5"/>
  </p:sldMasterIdLst>
  <p:notesMasterIdLst>
    <p:notesMasterId r:id="rId5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3004800" cy="9753600"/>
  <p:notesSz cx="6858000" cy="9144000"/>
  <p:embeddedFontLst>
    <p:embeddedFont>
      <p:font typeface="M PLUS 1p" panose="020B0604020202020204" charset="-128"/>
      <p:regular r:id="rId59"/>
      <p:bold r:id="rId60"/>
    </p:embeddedFont>
    <p:embeddedFont>
      <p:font typeface="Helvetica Neue" panose="020B0604020202020204"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B7B5E8-8C08-400F-9435-E75ADC398A11}" v="2" dt="2022-06-16T09:16:39.135"/>
  </p1510:revLst>
</p1510:revInfo>
</file>

<file path=ppt/tableStyles.xml><?xml version="1.0" encoding="utf-8"?>
<a:tblStyleLst xmlns:a="http://schemas.openxmlformats.org/drawingml/2006/main" def="{B8C98447-774D-497D-9310-E41916CB3471}">
  <a:tblStyle styleId="{B8C98447-774D-497D-9310-E41916CB3471}"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8DD7D02E-8810-4D59-A242-375EF7A021B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3CEE93-067F-4C9B-8AE5-4076F6F00B0E}"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65" Type="http://schemas.openxmlformats.org/officeDocument/2006/relationships/font" Target="fonts/font7.fntdata"/><Relationship Id="rId7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72B7B5E8-8C08-400F-9435-E75ADC398A11}"/>
    <pc:docChg chg="custSel modSld">
      <pc:chgData name="NGUYEN THE DUC 20194515" userId="32441812-81b6-4178-b027-38d89a7cfb09" providerId="ADAL" clId="{72B7B5E8-8C08-400F-9435-E75ADC398A11}" dt="2022-06-16T09:23:41.645" v="2140" actId="20577"/>
      <pc:docMkLst>
        <pc:docMk/>
      </pc:docMkLst>
      <pc:sldChg chg="addSp modSp mod">
        <pc:chgData name="NGUYEN THE DUC 20194515" userId="32441812-81b6-4178-b027-38d89a7cfb09" providerId="ADAL" clId="{72B7B5E8-8C08-400F-9435-E75ADC398A11}" dt="2022-06-16T08:27:55.787" v="1232" actId="20577"/>
        <pc:sldMkLst>
          <pc:docMk/>
          <pc:sldMk cId="0" sldId="275"/>
        </pc:sldMkLst>
        <pc:spChg chg="add mod">
          <ac:chgData name="NGUYEN THE DUC 20194515" userId="32441812-81b6-4178-b027-38d89a7cfb09" providerId="ADAL" clId="{72B7B5E8-8C08-400F-9435-E75ADC398A11}" dt="2022-06-16T08:27:55.787" v="1232" actId="20577"/>
          <ac:spMkLst>
            <pc:docMk/>
            <pc:sldMk cId="0" sldId="275"/>
            <ac:spMk id="2" creationId="{6E83F06F-F58D-F68B-ACCB-DD900EDC7D45}"/>
          </ac:spMkLst>
        </pc:spChg>
      </pc:sldChg>
      <pc:sldChg chg="addSp modSp mod">
        <pc:chgData name="NGUYEN THE DUC 20194515" userId="32441812-81b6-4178-b027-38d89a7cfb09" providerId="ADAL" clId="{72B7B5E8-8C08-400F-9435-E75ADC398A11}" dt="2022-06-16T09:23:41.645" v="2140" actId="20577"/>
        <pc:sldMkLst>
          <pc:docMk/>
          <pc:sldMk cId="0" sldId="284"/>
        </pc:sldMkLst>
        <pc:spChg chg="add mod">
          <ac:chgData name="NGUYEN THE DUC 20194515" userId="32441812-81b6-4178-b027-38d89a7cfb09" providerId="ADAL" clId="{72B7B5E8-8C08-400F-9435-E75ADC398A11}" dt="2022-06-16T09:23:41.645" v="2140" actId="20577"/>
          <ac:spMkLst>
            <pc:docMk/>
            <pc:sldMk cId="0" sldId="284"/>
            <ac:spMk id="2" creationId="{C7649D88-06E4-A228-3B71-57E7086371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rive.google.com/drive/folders/1e7Pq82MqiOXP9NFahT48egcAJrB37a2p"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91" name="Google Shape;49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2279f0b058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79" name="Google Shape;579;g12279f0b058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279f0b058_0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2279f0b058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297ee12f5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g13297ee12f5_0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01" name="Google Shape;601;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3297ee12f5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g13297ee12f5_0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35" name="Google Shape;63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32166154ff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1" name="Google Shape;641;g132166154ff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32166154ff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2" name="Google Shape;652;g132166154ff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32166154ff_0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59" name="Google Shape;659;g132166154ff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98" name="Google Shape;49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32166154ff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5" name="Google Shape;665;g132166154ff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2166154ff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3" name="Google Shape;673;g132166154ff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2166154ff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1" name="Google Shape;681;g132166154ff_0_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2166154ff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g132166154ff_0_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2166154ff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g132166154ff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3297ee12f5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11" name="Google Shape;711;g13297ee12f5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311e9fdee3_0_2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1311e9fdee3_0_24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311e9fdee3_0_25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8" name="Google Shape;728;g1311e9fdee3_0_25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311e9fdee3_0_27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35" name="Google Shape;735;g1311e9fdee3_0_27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2166154ff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g132166154ff_0_1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3194d891f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g13194d891f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32166154ff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g132166154ff_0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32166154ff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7" name="Google Shape;757;g132166154ff_0_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2166154ff_0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5" name="Google Shape;765;g132166154ff_0_1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32166154ff_0_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32166154ff_0_10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2166154ff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32166154ff_0_1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23598c020c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89" name="Google Shape;789;g123598c020c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338d7bdca1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1338d7bdca1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338d7bdca1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g1338d7bdca1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338d7bdca1_0_6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期末発表の案内スライド: </a:t>
            </a:r>
            <a:r>
              <a:rPr lang="en-US" u="sng">
                <a:solidFill>
                  <a:schemeClr val="hlink"/>
                </a:solidFill>
                <a:latin typeface="Arial"/>
                <a:ea typeface="Arial"/>
                <a:cs typeface="Arial"/>
                <a:sym typeface="Arial"/>
                <a:hlinkClick r:id="rId3"/>
              </a:rPr>
              <a:t>15_期末発表 - Google Drive</a:t>
            </a:r>
            <a:r>
              <a:rPr lang="en-US"/>
              <a:t> </a:t>
            </a:r>
            <a:endParaRPr/>
          </a:p>
        </p:txBody>
      </p:sp>
      <p:sp>
        <p:nvSpPr>
          <p:cNvPr id="811" name="Google Shape;811;g1338d7bdca1_0_6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338d7bdca1_0_3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1338d7bdca1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c8e48d928_0_1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12" name="Google Shape;512;g12c8e48d928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338d7bdca1_0_3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g1338d7bdca1_0_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338d7bdca1_0_47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g1338d7bdca1_0_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338d7bdca1_0_6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g1338d7bdca1_0_6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2bcc9de150_0_5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51" name="Google Shape;851;g12bcc9de150_0_5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2bcc9de150_0_5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57" name="Google Shape;857;g12bcc9de150_0_5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2bcc9de150_0_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g12bcc9de150_0_6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bcc9de150_0_6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7" name="Google Shape;877;g12bcc9de150_0_6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2bcc9de150_0_6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g12bcc9de150_0_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338d7bdca1_0_8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g1338d7bdca1_0_8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338d7bdca1_0_8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1338d7bdca1_0_8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f85fa9ddc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2f85fa9dd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338d7bdca1_0_8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g1338d7bdca1_0_8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2bcc9de150_0_6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g12bcc9de150_0_6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2bcc9de150_0_6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926" name="Google Shape;926;g12bcc9de150_0_6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f85fa9ddc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5" name="Google Shape;525;g12f85fa9ddc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sz="1100"/>
          </a:p>
          <a:p>
            <a:pPr marL="0" lvl="0" indent="0" algn="l" rtl="0">
              <a:lnSpc>
                <a:spcPct val="125000"/>
              </a:lnSpc>
              <a:spcBef>
                <a:spcPts val="0"/>
              </a:spcBef>
              <a:spcAft>
                <a:spcPts val="0"/>
              </a:spcAft>
              <a:buNone/>
            </a:pP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1a7ccb5585_0_6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11a7ccb5585_0_6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83"/>
        <p:cNvGrpSpPr/>
        <p:nvPr/>
      </p:nvGrpSpPr>
      <p:grpSpPr>
        <a:xfrm>
          <a:off x="0" y="0"/>
          <a:ext cx="0" cy="0"/>
          <a:chOff x="0" y="0"/>
          <a:chExt cx="0" cy="0"/>
        </a:xfrm>
      </p:grpSpPr>
      <p:pic>
        <p:nvPicPr>
          <p:cNvPr id="84" name="Google Shape;84;p14"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85" name="Google Shape;85;p14"/>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88" name="Google Shape;88;p14"/>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91" name="Google Shape;91;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92" name="Google Shape;92;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3" name="Google Shape;93;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4" name="Google Shape;94;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95"/>
        <p:cNvGrpSpPr/>
        <p:nvPr/>
      </p:nvGrpSpPr>
      <p:grpSpPr>
        <a:xfrm>
          <a:off x="0" y="0"/>
          <a:ext cx="0" cy="0"/>
          <a:chOff x="0" y="0"/>
          <a:chExt cx="0" cy="0"/>
        </a:xfrm>
      </p:grpSpPr>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8" name="Google Shape;98;p1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99" name="Google Shape;99;p1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02" name="Google Shape;102;p1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03" name="Google Shape;103;p1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4" name="Google Shape;104;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05" name="Google Shape;105;p1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106"/>
        <p:cNvGrpSpPr/>
        <p:nvPr/>
      </p:nvGrpSpPr>
      <p:grpSpPr>
        <a:xfrm>
          <a:off x="0" y="0"/>
          <a:ext cx="0" cy="0"/>
          <a:chOff x="0" y="0"/>
          <a:chExt cx="0" cy="0"/>
        </a:xfrm>
      </p:grpSpPr>
      <p:sp>
        <p:nvSpPr>
          <p:cNvPr id="107" name="Google Shape;107;p18"/>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8" name="Google Shape;108;p1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09" name="Google Shape;109;p1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10" name="Google Shape;110;p1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15" name="Google Shape;115;p1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6" name="Google Shape;116;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7" name="Google Shape;117;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20" name="Google Shape;120;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21" name="Google Shape;121;p2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2" name="Google Shape;122;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3" name="Google Shape;123;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4"/>
        <p:cNvGrpSpPr/>
        <p:nvPr/>
      </p:nvGrpSpPr>
      <p:grpSpPr>
        <a:xfrm>
          <a:off x="0" y="0"/>
          <a:ext cx="0" cy="0"/>
          <a:chOff x="0" y="0"/>
          <a:chExt cx="0" cy="0"/>
        </a:xfrm>
      </p:grpSpPr>
      <p:sp>
        <p:nvSpPr>
          <p:cNvPr id="125" name="Google Shape;125;p21"/>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26" name="Google Shape;126;p2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27" name="Google Shape;127;p21"/>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28" name="Google Shape;128;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9" name="Google Shape;129;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0" name="Google Shape;130;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31"/>
        <p:cNvGrpSpPr/>
        <p:nvPr/>
      </p:nvGrpSpPr>
      <p:grpSpPr>
        <a:xfrm>
          <a:off x="0" y="0"/>
          <a:ext cx="0" cy="0"/>
          <a:chOff x="0" y="0"/>
          <a:chExt cx="0" cy="0"/>
        </a:xfrm>
      </p:grpSpPr>
      <p:sp>
        <p:nvSpPr>
          <p:cNvPr id="132" name="Google Shape;132;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1" name="Google Shape;141;p24"/>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3" name="Google Shape;153;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4" name="Google Shape;154;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57"/>
        <p:cNvGrpSpPr/>
        <p:nvPr/>
      </p:nvGrpSpPr>
      <p:grpSpPr>
        <a:xfrm>
          <a:off x="0" y="0"/>
          <a:ext cx="0" cy="0"/>
          <a:chOff x="0" y="0"/>
          <a:chExt cx="0" cy="0"/>
        </a:xfrm>
      </p:grpSpPr>
      <p:sp>
        <p:nvSpPr>
          <p:cNvPr id="158" name="Google Shape;158;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1" name="Google Shape;161;p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4" name="Google Shape;164;p28"/>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5" name="Google Shape;165;p28"/>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6" name="Google Shape;166;p2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67" name="Google Shape;167;p28" descr="fujisakura.jpg"/>
          <p:cNvPicPr preferRelativeResize="0"/>
          <p:nvPr/>
        </p:nvPicPr>
        <p:blipFill rotWithShape="1">
          <a:blip r:embed="rId2">
            <a:alphaModFix/>
          </a:blip>
          <a:srcRect l="30077" r="57425"/>
          <a:stretch/>
        </p:blipFill>
        <p:spPr>
          <a:xfrm>
            <a:off x="-5438" y="4"/>
            <a:ext cx="1624963" cy="9753602"/>
          </a:xfrm>
          <a:prstGeom prst="rect">
            <a:avLst/>
          </a:prstGeom>
          <a:noFill/>
          <a:ln>
            <a:noFill/>
          </a:ln>
        </p:spPr>
      </p:pic>
      <p:sp>
        <p:nvSpPr>
          <p:cNvPr id="168" name="Google Shape;168;p28"/>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9" name="Google Shape;169;p28"/>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0"/>
        <p:cNvGrpSpPr/>
        <p:nvPr/>
      </p:nvGrpSpPr>
      <p:grpSpPr>
        <a:xfrm>
          <a:off x="0" y="0"/>
          <a:ext cx="0" cy="0"/>
          <a:chOff x="0" y="0"/>
          <a:chExt cx="0" cy="0"/>
        </a:xfrm>
      </p:grpSpPr>
      <p:sp>
        <p:nvSpPr>
          <p:cNvPr id="171" name="Google Shape;171;p29"/>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2"/>
        <p:cNvGrpSpPr/>
        <p:nvPr/>
      </p:nvGrpSpPr>
      <p:grpSpPr>
        <a:xfrm>
          <a:off x="0" y="0"/>
          <a:ext cx="0" cy="0"/>
          <a:chOff x="0" y="0"/>
          <a:chExt cx="0" cy="0"/>
        </a:xfrm>
      </p:grpSpPr>
      <p:pic>
        <p:nvPicPr>
          <p:cNvPr id="173" name="Google Shape;173;p30"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4" name="Google Shape;174;p30"/>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5" name="Google Shape;175;p30"/>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6" name="Google Shape;176;p30"/>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7" name="Google Shape;177;p30"/>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3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9" name="Google Shape;189;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0" name="Google Shape;190;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1" name="Google Shape;191;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93"/>
        <p:cNvGrpSpPr/>
        <p:nvPr/>
      </p:nvGrpSpPr>
      <p:grpSpPr>
        <a:xfrm>
          <a:off x="0" y="0"/>
          <a:ext cx="0" cy="0"/>
          <a:chOff x="0" y="0"/>
          <a:chExt cx="0" cy="0"/>
        </a:xfrm>
      </p:grpSpPr>
      <p:sp>
        <p:nvSpPr>
          <p:cNvPr id="194" name="Google Shape;194;p3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6" name="Google Shape;196;p3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7" name="Google Shape;197;p3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98"/>
        <p:cNvGrpSpPr/>
        <p:nvPr/>
      </p:nvGrpSpPr>
      <p:grpSpPr>
        <a:xfrm>
          <a:off x="0" y="0"/>
          <a:ext cx="0" cy="0"/>
          <a:chOff x="0" y="0"/>
          <a:chExt cx="0" cy="0"/>
        </a:xfrm>
      </p:grpSpPr>
      <p:sp>
        <p:nvSpPr>
          <p:cNvPr id="199" name="Google Shape;199;p35"/>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2" name="Google Shape;202;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3" name="Google Shape;203;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7" name="Google Shape;207;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8" name="Google Shape;208;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2" name="Google Shape;212;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3" name="Google Shape;213;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4" name="Google Shape;214;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5"/>
        <p:cNvGrpSpPr/>
        <p:nvPr/>
      </p:nvGrpSpPr>
      <p:grpSpPr>
        <a:xfrm>
          <a:off x="0" y="0"/>
          <a:ext cx="0" cy="0"/>
          <a:chOff x="0" y="0"/>
          <a:chExt cx="0" cy="0"/>
        </a:xfrm>
      </p:grpSpPr>
      <p:sp>
        <p:nvSpPr>
          <p:cNvPr id="216" name="Google Shape;216;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a:spLocks noGrp="1"/>
          </p:cNvSpPr>
          <p:nvPr>
            <p:ph type="pic" idx="2"/>
          </p:nvPr>
        </p:nvSpPr>
        <p:spPr>
          <a:xfrm>
            <a:off x="381856" y="114242"/>
            <a:ext cx="12228300" cy="8156400"/>
          </a:xfrm>
          <a:prstGeom prst="rect">
            <a:avLst/>
          </a:prstGeom>
          <a:noFill/>
          <a:ln>
            <a:noFill/>
          </a:ln>
        </p:spPr>
      </p:sp>
      <p:sp>
        <p:nvSpPr>
          <p:cNvPr id="218" name="Google Shape;218;p38"/>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9" name="Google Shape;219;p38"/>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0" name="Google Shape;220;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224" name="Google Shape;224;p39"/>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6" name="Google Shape;226;p39"/>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7" name="Google Shape;227;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28"/>
        <p:cNvGrpSpPr/>
        <p:nvPr/>
      </p:nvGrpSpPr>
      <p:grpSpPr>
        <a:xfrm>
          <a:off x="0" y="0"/>
          <a:ext cx="0" cy="0"/>
          <a:chOff x="0" y="0"/>
          <a:chExt cx="0" cy="0"/>
        </a:xfrm>
      </p:grpSpPr>
      <p:sp>
        <p:nvSpPr>
          <p:cNvPr id="229" name="Google Shape;229;p40"/>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0" name="Google Shape;230;p40"/>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3"/>
        <p:cNvGrpSpPr/>
        <p:nvPr/>
      </p:nvGrpSpPr>
      <p:grpSpPr>
        <a:xfrm>
          <a:off x="0" y="0"/>
          <a:ext cx="0" cy="0"/>
          <a:chOff x="0" y="0"/>
          <a:chExt cx="0" cy="0"/>
        </a:xfrm>
      </p:grpSpPr>
      <p:sp>
        <p:nvSpPr>
          <p:cNvPr id="234" name="Google Shape;234;p41"/>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235" name="Google Shape;235;p4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6" name="Google Shape;236;p41"/>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7" name="Google Shape;237;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8" name="Google Shape;238;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9" name="Google Shape;239;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0"/>
        <p:cNvGrpSpPr/>
        <p:nvPr/>
      </p:nvGrpSpPr>
      <p:grpSpPr>
        <a:xfrm>
          <a:off x="0" y="0"/>
          <a:ext cx="0" cy="0"/>
          <a:chOff x="0" y="0"/>
          <a:chExt cx="0" cy="0"/>
        </a:xfrm>
      </p:grpSpPr>
      <p:sp>
        <p:nvSpPr>
          <p:cNvPr id="241" name="Google Shape;241;p42"/>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0"/>
              </a:srgbClr>
            </a:outerShdw>
          </a:effectLst>
        </p:spPr>
      </p:sp>
      <p:sp>
        <p:nvSpPr>
          <p:cNvPr id="242" name="Google Shape;242;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3" name="Google Shape;243;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4" name="Google Shape;244;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5" name="Google Shape;245;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6" name="Google Shape;246;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7" name="Google Shape;247;p42"/>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48"/>
        <p:cNvGrpSpPr/>
        <p:nvPr/>
      </p:nvGrpSpPr>
      <p:grpSpPr>
        <a:xfrm>
          <a:off x="0" y="0"/>
          <a:ext cx="0" cy="0"/>
          <a:chOff x="0" y="0"/>
          <a:chExt cx="0" cy="0"/>
        </a:xfrm>
      </p:grpSpPr>
      <p:sp>
        <p:nvSpPr>
          <p:cNvPr id="249" name="Google Shape;249;p43"/>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0" name="Google Shape;250;p43"/>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1" name="Google Shape;251;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2" name="Google Shape;252;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5"/>
        <p:cNvGrpSpPr/>
        <p:nvPr/>
      </p:nvGrpSpPr>
      <p:grpSpPr>
        <a:xfrm>
          <a:off x="0" y="0"/>
          <a:ext cx="0" cy="0"/>
          <a:chOff x="0" y="0"/>
          <a:chExt cx="0" cy="0"/>
        </a:xfrm>
      </p:grpSpPr>
      <p:sp>
        <p:nvSpPr>
          <p:cNvPr id="256" name="Google Shape;256;p45"/>
          <p:cNvSpPr>
            <a:spLocks noGrp="1"/>
          </p:cNvSpPr>
          <p:nvPr>
            <p:ph type="pic" idx="2"/>
          </p:nvPr>
        </p:nvSpPr>
        <p:spPr>
          <a:xfrm>
            <a:off x="-812800" y="0"/>
            <a:ext cx="14622900" cy="9753600"/>
          </a:xfrm>
          <a:prstGeom prst="rect">
            <a:avLst/>
          </a:prstGeom>
          <a:noFill/>
          <a:ln>
            <a:noFill/>
          </a:ln>
        </p:spPr>
      </p:sp>
      <p:sp>
        <p:nvSpPr>
          <p:cNvPr id="257" name="Google Shape;257;p4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1" name="Google Shape;261;p4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2" name="Google Shape;262;p46"/>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3" name="Google Shape;263;p46"/>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4" name="Google Shape;264;p46"/>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7" name="Google Shape;267;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8" name="Google Shape;268;p4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9" name="Google Shape;269;p4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p4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73" name="Google Shape;273;p48"/>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274" name="Google Shape;274;p4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5" name="Google Shape;275;p48"/>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76"/>
        <p:cNvGrpSpPr/>
        <p:nvPr/>
      </p:nvGrpSpPr>
      <p:grpSpPr>
        <a:xfrm>
          <a:off x="0" y="0"/>
          <a:ext cx="0" cy="0"/>
          <a:chOff x="0" y="0"/>
          <a:chExt cx="0" cy="0"/>
        </a:xfrm>
      </p:grpSpPr>
      <p:sp>
        <p:nvSpPr>
          <p:cNvPr id="277" name="Google Shape;277;p4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8" name="Google Shape;278;p49"/>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79" name="Google Shape;279;p4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0" name="Google Shape;280;p49"/>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タイトル（中央） 2">
  <p:cSld name="TITLE_AND_BODY_2">
    <p:bg>
      <p:bgPr>
        <a:blipFill rotWithShape="1">
          <a:blip r:embed="rId2">
            <a:alphaModFix/>
          </a:blip>
          <a:tile tx="0" ty="0" sx="99997" sy="99997" flip="none" algn="tl"/>
        </a:blipFill>
        <a:effectLst/>
      </p:bgPr>
    </p:bg>
    <p:spTree>
      <p:nvGrpSpPr>
        <p:cNvPr id="1" name="Shape 281"/>
        <p:cNvGrpSpPr/>
        <p:nvPr/>
      </p:nvGrpSpPr>
      <p:grpSpPr>
        <a:xfrm>
          <a:off x="0" y="0"/>
          <a:ext cx="0" cy="0"/>
          <a:chOff x="0" y="0"/>
          <a:chExt cx="0" cy="0"/>
        </a:xfrm>
      </p:grpSpPr>
      <p:sp>
        <p:nvSpPr>
          <p:cNvPr id="282" name="Google Shape;282;p5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3" name="Google Shape;283;p50"/>
          <p:cNvSpPr/>
          <p:nvPr/>
        </p:nvSpPr>
        <p:spPr>
          <a:xfrm>
            <a:off x="-15627" y="1302593"/>
            <a:ext cx="13036200" cy="7148400"/>
          </a:xfrm>
          <a:prstGeom prst="rect">
            <a:avLst/>
          </a:prstGeom>
          <a:solidFill>
            <a:srgbClr val="FFFFFF">
              <a:alpha val="7412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4" name="Google Shape;284;p5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5" name="Google Shape;285;p50"/>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94"/>
        <p:cNvGrpSpPr/>
        <p:nvPr/>
      </p:nvGrpSpPr>
      <p:grpSpPr>
        <a:xfrm>
          <a:off x="0" y="0"/>
          <a:ext cx="0" cy="0"/>
          <a:chOff x="0" y="0"/>
          <a:chExt cx="0" cy="0"/>
        </a:xfrm>
      </p:grpSpPr>
      <p:sp>
        <p:nvSpPr>
          <p:cNvPr id="295" name="Google Shape;295;p5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6" name="Google Shape;296;p52"/>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97" name="Google Shape;297;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8" name="Google Shape;298;p5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99"/>
        <p:cNvGrpSpPr/>
        <p:nvPr/>
      </p:nvGrpSpPr>
      <p:grpSpPr>
        <a:xfrm>
          <a:off x="0" y="0"/>
          <a:ext cx="0" cy="0"/>
          <a:chOff x="0" y="0"/>
          <a:chExt cx="0" cy="0"/>
        </a:xfrm>
      </p:grpSpPr>
      <p:sp>
        <p:nvSpPr>
          <p:cNvPr id="300" name="Google Shape;300;p5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01" name="Google Shape;301;p5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02" name="Google Shape;302;p5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03" name="Google Shape;303;p5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4" name="Google Shape;304;p5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07" name="Google Shape;307;p5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08" name="Google Shape;308;p5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9" name="Google Shape;309;p5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310"/>
        <p:cNvGrpSpPr/>
        <p:nvPr/>
      </p:nvGrpSpPr>
      <p:grpSpPr>
        <a:xfrm>
          <a:off x="0" y="0"/>
          <a:ext cx="0" cy="0"/>
          <a:chOff x="0" y="0"/>
          <a:chExt cx="0" cy="0"/>
        </a:xfrm>
      </p:grpSpPr>
      <p:sp>
        <p:nvSpPr>
          <p:cNvPr id="311" name="Google Shape;311;p5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312"/>
        <p:cNvGrpSpPr/>
        <p:nvPr/>
      </p:nvGrpSpPr>
      <p:grpSpPr>
        <a:xfrm>
          <a:off x="0" y="0"/>
          <a:ext cx="0" cy="0"/>
          <a:chOff x="0" y="0"/>
          <a:chExt cx="0" cy="0"/>
        </a:xfrm>
      </p:grpSpPr>
      <p:pic>
        <p:nvPicPr>
          <p:cNvPr id="313" name="Google Shape;313;p5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314" name="Google Shape;314;p56"/>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15" name="Google Shape;315;p5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16" name="Google Shape;316;p56"/>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17" name="Google Shape;317;p5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18"/>
        <p:cNvGrpSpPr/>
        <p:nvPr/>
      </p:nvGrpSpPr>
      <p:grpSpPr>
        <a:xfrm>
          <a:off x="0" y="0"/>
          <a:ext cx="0" cy="0"/>
          <a:chOff x="0" y="0"/>
          <a:chExt cx="0" cy="0"/>
        </a:xfrm>
      </p:grpSpPr>
      <p:sp>
        <p:nvSpPr>
          <p:cNvPr id="319" name="Google Shape;319;p5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0" name="Google Shape;320;p5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21" name="Google Shape;321;p5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22" name="Google Shape;322;p5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23" name="Google Shape;323;p5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24"/>
        <p:cNvGrpSpPr/>
        <p:nvPr/>
      </p:nvGrpSpPr>
      <p:grpSpPr>
        <a:xfrm>
          <a:off x="0" y="0"/>
          <a:ext cx="0" cy="0"/>
          <a:chOff x="0" y="0"/>
          <a:chExt cx="0" cy="0"/>
        </a:xfrm>
      </p:grpSpPr>
      <p:sp>
        <p:nvSpPr>
          <p:cNvPr id="325" name="Google Shape;325;p58"/>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26" name="Google Shape;326;p5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7" name="Google Shape;327;p5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28" name="Google Shape;328;p5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29" name="Google Shape;329;p5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30" name="Google Shape;330;p5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33" name="Google Shape;333;p5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4" name="Google Shape;334;p5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5" name="Google Shape;335;p5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36" name="Google Shape;336;p5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337"/>
        <p:cNvGrpSpPr/>
        <p:nvPr/>
      </p:nvGrpSpPr>
      <p:grpSpPr>
        <a:xfrm>
          <a:off x="0" y="0"/>
          <a:ext cx="0" cy="0"/>
          <a:chOff x="0" y="0"/>
          <a:chExt cx="0" cy="0"/>
        </a:xfrm>
      </p:grpSpPr>
      <p:sp>
        <p:nvSpPr>
          <p:cNvPr id="338" name="Google Shape;338;p60"/>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339" name="Google Shape;339;p60"/>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40" name="Google Shape;340;p60"/>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41" name="Google Shape;341;p6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2" name="Google Shape;342;p6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43" name="Google Shape;343;p6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344"/>
        <p:cNvGrpSpPr/>
        <p:nvPr/>
      </p:nvGrpSpPr>
      <p:grpSpPr>
        <a:xfrm>
          <a:off x="0" y="0"/>
          <a:ext cx="0" cy="0"/>
          <a:chOff x="0" y="0"/>
          <a:chExt cx="0" cy="0"/>
        </a:xfrm>
      </p:grpSpPr>
      <p:sp>
        <p:nvSpPr>
          <p:cNvPr id="345" name="Google Shape;345;p6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6" name="Google Shape;346;p6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7" name="Google Shape;347;p6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48" name="Google Shape;348;p6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349"/>
        <p:cNvGrpSpPr/>
        <p:nvPr/>
      </p:nvGrpSpPr>
      <p:grpSpPr>
        <a:xfrm>
          <a:off x="0" y="0"/>
          <a:ext cx="0" cy="0"/>
          <a:chOff x="0" y="0"/>
          <a:chExt cx="0" cy="0"/>
        </a:xfrm>
      </p:grpSpPr>
      <p:sp>
        <p:nvSpPr>
          <p:cNvPr id="350" name="Google Shape;350;p6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51" name="Google Shape;351;p6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352" name="Google Shape;352;p62"/>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3" name="Google Shape;353;p6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54" name="Google Shape;354;p6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355" name="Google Shape;355;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タイトル&amp;箇条書き 1">
  <p:cSld name="タイトル&amp;箇条書き 5">
    <p:spTree>
      <p:nvGrpSpPr>
        <p:cNvPr id="1" name="Shape 356"/>
        <p:cNvGrpSpPr/>
        <p:nvPr/>
      </p:nvGrpSpPr>
      <p:grpSpPr>
        <a:xfrm>
          <a:off x="0" y="0"/>
          <a:ext cx="0" cy="0"/>
          <a:chOff x="0" y="0"/>
          <a:chExt cx="0" cy="0"/>
        </a:xfrm>
      </p:grpSpPr>
      <p:sp>
        <p:nvSpPr>
          <p:cNvPr id="357" name="Google Shape;357;p6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58" name="Google Shape;358;p6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59" name="Google Shape;359;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画像（縦長） 1">
  <p:cSld name="画像（縦長）_1">
    <p:bg>
      <p:bgPr>
        <a:blipFill rotWithShape="1">
          <a:blip r:embed="rId2">
            <a:alphaModFix/>
          </a:blip>
          <a:tile tx="0" ty="0" sx="99997" sy="99997" flip="none" algn="tl"/>
        </a:blipFill>
        <a:effectLst/>
      </p:bgPr>
    </p:bg>
    <p:spTree>
      <p:nvGrpSpPr>
        <p:cNvPr id="1" name="Shape 360"/>
        <p:cNvGrpSpPr/>
        <p:nvPr/>
      </p:nvGrpSpPr>
      <p:grpSpPr>
        <a:xfrm>
          <a:off x="0" y="0"/>
          <a:ext cx="0" cy="0"/>
          <a:chOff x="0" y="0"/>
          <a:chExt cx="0" cy="0"/>
        </a:xfrm>
      </p:grpSpPr>
      <p:sp>
        <p:nvSpPr>
          <p:cNvPr id="361" name="Google Shape;361;p6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62" name="Google Shape;362;p6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363" name="Google Shape;363;p64"/>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 name="Google Shape;364;p6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65" name="Google Shape;365;p6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366" name="Google Shape;366;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373"/>
        <p:cNvGrpSpPr/>
        <p:nvPr/>
      </p:nvGrpSpPr>
      <p:grpSpPr>
        <a:xfrm>
          <a:off x="0" y="0"/>
          <a:ext cx="0" cy="0"/>
          <a:chOff x="0" y="0"/>
          <a:chExt cx="0" cy="0"/>
        </a:xfrm>
      </p:grpSpPr>
      <p:pic>
        <p:nvPicPr>
          <p:cNvPr id="374" name="Google Shape;374;p6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375" name="Google Shape;375;p66"/>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6" name="Google Shape;376;p6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77" name="Google Shape;377;p6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rm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78" name="Google Shape;378;p66"/>
          <p:cNvSpPr txBox="1">
            <a:spLocks noGrp="1"/>
          </p:cNvSpPr>
          <p:nvPr>
            <p:ph type="sldNum" idx="12"/>
          </p:nvPr>
        </p:nvSpPr>
        <p:spPr>
          <a:xfrm>
            <a:off x="-326812" y="-3008932"/>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タイトル&amp;箇条書き" type="tx">
  <p:cSld name="TITLE_AND_BODY">
    <p:spTree>
      <p:nvGrpSpPr>
        <p:cNvPr id="1" name="Shape 379"/>
        <p:cNvGrpSpPr/>
        <p:nvPr/>
      </p:nvGrpSpPr>
      <p:grpSpPr>
        <a:xfrm>
          <a:off x="0" y="0"/>
          <a:ext cx="0" cy="0"/>
          <a:chOff x="0" y="0"/>
          <a:chExt cx="0" cy="0"/>
        </a:xfrm>
      </p:grpSpPr>
      <p:sp>
        <p:nvSpPr>
          <p:cNvPr id="380" name="Google Shape;380;p6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81" name="Google Shape;381;p6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82" name="Google Shape;382;p6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83" name="Google Shape;383;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384" name="Google Shape;384;p6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385"/>
        <p:cNvGrpSpPr/>
        <p:nvPr/>
      </p:nvGrpSpPr>
      <p:grpSpPr>
        <a:xfrm>
          <a:off x="0" y="0"/>
          <a:ext cx="0" cy="0"/>
          <a:chOff x="0" y="0"/>
          <a:chExt cx="0" cy="0"/>
        </a:xfrm>
      </p:grpSpPr>
      <p:sp>
        <p:nvSpPr>
          <p:cNvPr id="386" name="Google Shape;386;p6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87" name="Google Shape;387;p6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8" name="Google Shape;388;p6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89" name="Google Shape;389;p68"/>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p:spTree>
      <p:nvGrpSpPr>
        <p:cNvPr id="1" name="Shape 390"/>
        <p:cNvGrpSpPr/>
        <p:nvPr/>
      </p:nvGrpSpPr>
      <p:grpSpPr>
        <a:xfrm>
          <a:off x="0" y="0"/>
          <a:ext cx="0" cy="0"/>
          <a:chOff x="0" y="0"/>
          <a:chExt cx="0" cy="0"/>
        </a:xfrm>
      </p:grpSpPr>
      <p:sp>
        <p:nvSpPr>
          <p:cNvPr id="391" name="Google Shape;391;p6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92" name="Google Shape;392;p6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93" name="Google Shape;393;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2">
    <p:spTree>
      <p:nvGrpSpPr>
        <p:cNvPr id="1" name="Shape 394"/>
        <p:cNvGrpSpPr/>
        <p:nvPr/>
      </p:nvGrpSpPr>
      <p:grpSpPr>
        <a:xfrm>
          <a:off x="0" y="0"/>
          <a:ext cx="0" cy="0"/>
          <a:chOff x="0" y="0"/>
          <a:chExt cx="0" cy="0"/>
        </a:xfrm>
      </p:grpSpPr>
      <p:sp>
        <p:nvSpPr>
          <p:cNvPr id="395" name="Google Shape;395;p7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96" name="Google Shape;396;p7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61950" algn="l" rtl="0">
              <a:lnSpc>
                <a:spcPct val="100000"/>
              </a:lnSpc>
              <a:spcBef>
                <a:spcPts val="1600"/>
              </a:spcBef>
              <a:spcAft>
                <a:spcPts val="0"/>
              </a:spcAft>
              <a:buClr>
                <a:srgbClr val="000000"/>
              </a:buClr>
              <a:buSzPts val="2100"/>
              <a:buFont typeface="Arial"/>
              <a:buChar char="•"/>
              <a:defRPr sz="2800"/>
            </a:lvl2pPr>
            <a:lvl3pPr marL="1371600" lvl="2" indent="-361950" algn="l" rtl="0">
              <a:lnSpc>
                <a:spcPct val="100000"/>
              </a:lnSpc>
              <a:spcBef>
                <a:spcPts val="1600"/>
              </a:spcBef>
              <a:spcAft>
                <a:spcPts val="0"/>
              </a:spcAft>
              <a:buClr>
                <a:srgbClr val="000000"/>
              </a:buClr>
              <a:buSzPts val="2100"/>
              <a:buFont typeface="Arial"/>
              <a:buChar char="•"/>
              <a:defRPr sz="2800"/>
            </a:lvl3pPr>
            <a:lvl4pPr marL="1828800" lvl="3" indent="-361950" algn="l" rtl="0">
              <a:lnSpc>
                <a:spcPct val="100000"/>
              </a:lnSpc>
              <a:spcBef>
                <a:spcPts val="1600"/>
              </a:spcBef>
              <a:spcAft>
                <a:spcPts val="0"/>
              </a:spcAft>
              <a:buClr>
                <a:srgbClr val="000000"/>
              </a:buClr>
              <a:buSzPts val="2100"/>
              <a:buFont typeface="Arial"/>
              <a:buChar char="•"/>
              <a:defRPr sz="2800"/>
            </a:lvl4pPr>
            <a:lvl5pPr marL="2286000" lvl="4" indent="-361950" algn="l" rtl="0">
              <a:lnSpc>
                <a:spcPct val="100000"/>
              </a:lnSpc>
              <a:spcBef>
                <a:spcPts val="1600"/>
              </a:spcBef>
              <a:spcAft>
                <a:spcPts val="0"/>
              </a:spcAft>
              <a:buClr>
                <a:srgbClr val="000000"/>
              </a:buClr>
              <a:buSzPts val="2100"/>
              <a:buFont typeface="Arial"/>
              <a:buChar char="•"/>
              <a:defRPr sz="2800"/>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97" name="Google Shape;397;p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398"/>
        <p:cNvGrpSpPr/>
        <p:nvPr/>
      </p:nvGrpSpPr>
      <p:grpSpPr>
        <a:xfrm>
          <a:off x="0" y="0"/>
          <a:ext cx="0" cy="0"/>
          <a:chOff x="0" y="0"/>
          <a:chExt cx="0" cy="0"/>
        </a:xfrm>
      </p:grpSpPr>
      <p:sp>
        <p:nvSpPr>
          <p:cNvPr id="399" name="Google Shape;399;p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400"/>
        <p:cNvGrpSpPr/>
        <p:nvPr/>
      </p:nvGrpSpPr>
      <p:grpSpPr>
        <a:xfrm>
          <a:off x="0" y="0"/>
          <a:ext cx="0" cy="0"/>
          <a:chOff x="0" y="0"/>
          <a:chExt cx="0" cy="0"/>
        </a:xfrm>
      </p:grpSpPr>
      <p:sp>
        <p:nvSpPr>
          <p:cNvPr id="401" name="Google Shape;401;p7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2" name="Google Shape;402;p72"/>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403" name="Google Shape;403;p72"/>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04" name="Google Shape;404;p72"/>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rm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05" name="Google Shape;405;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406"/>
        <p:cNvGrpSpPr/>
        <p:nvPr/>
      </p:nvGrpSpPr>
      <p:grpSpPr>
        <a:xfrm>
          <a:off x="0" y="0"/>
          <a:ext cx="0" cy="0"/>
          <a:chOff x="0" y="0"/>
          <a:chExt cx="0" cy="0"/>
        </a:xfrm>
      </p:grpSpPr>
      <p:sp>
        <p:nvSpPr>
          <p:cNvPr id="407" name="Google Shape;407;p7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8" name="Google Shape;408;p73"/>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409" name="Google Shape;409;p73"/>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10" name="Google Shape;410;p73"/>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rm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11" name="Google Shape;411;p73"/>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rm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12" name="Google Shape;412;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413"/>
        <p:cNvGrpSpPr/>
        <p:nvPr/>
      </p:nvGrpSpPr>
      <p:grpSpPr>
        <a:xfrm>
          <a:off x="0" y="0"/>
          <a:ext cx="0" cy="0"/>
          <a:chOff x="0" y="0"/>
          <a:chExt cx="0" cy="0"/>
        </a:xfrm>
      </p:grpSpPr>
      <p:sp>
        <p:nvSpPr>
          <p:cNvPr id="414" name="Google Shape;414;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15" name="Google Shape;415;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416"/>
        <p:cNvGrpSpPr/>
        <p:nvPr/>
      </p:nvGrpSpPr>
      <p:grpSpPr>
        <a:xfrm>
          <a:off x="0" y="0"/>
          <a:ext cx="0" cy="0"/>
          <a:chOff x="0" y="0"/>
          <a:chExt cx="0" cy="0"/>
        </a:xfrm>
      </p:grpSpPr>
      <p:sp>
        <p:nvSpPr>
          <p:cNvPr id="417" name="Google Shape;417;p75"/>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18" name="Google Shape;418;p75"/>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19" name="Google Shape;419;p7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20" name="Google Shape;420;p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421"/>
        <p:cNvGrpSpPr/>
        <p:nvPr/>
      </p:nvGrpSpPr>
      <p:grpSpPr>
        <a:xfrm>
          <a:off x="0" y="0"/>
          <a:ext cx="0" cy="0"/>
          <a:chOff x="0" y="0"/>
          <a:chExt cx="0" cy="0"/>
        </a:xfrm>
      </p:grpSpPr>
      <p:sp>
        <p:nvSpPr>
          <p:cNvPr id="422" name="Google Shape;422;p76"/>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423" name="Google Shape;423;p76"/>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24" name="Google Shape;424;p76"/>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25" name="Google Shape;425;p7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26" name="Google Shape;426;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27" name="Google Shape;427;p7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428"/>
        <p:cNvGrpSpPr/>
        <p:nvPr/>
      </p:nvGrpSpPr>
      <p:grpSpPr>
        <a:xfrm>
          <a:off x="0" y="0"/>
          <a:ext cx="0" cy="0"/>
          <a:chOff x="0" y="0"/>
          <a:chExt cx="0" cy="0"/>
        </a:xfrm>
      </p:grpSpPr>
      <p:sp>
        <p:nvSpPr>
          <p:cNvPr id="429" name="Google Shape;429;p77"/>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430" name="Google Shape;430;p77"/>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31" name="Google Shape;431;p77"/>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32" name="Google Shape;432;p7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33" name="Google Shape;433;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34" name="Google Shape;434;p7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35" name="Google Shape;435;p77"/>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436"/>
        <p:cNvGrpSpPr/>
        <p:nvPr/>
      </p:nvGrpSpPr>
      <p:grpSpPr>
        <a:xfrm>
          <a:off x="0" y="0"/>
          <a:ext cx="0" cy="0"/>
          <a:chOff x="0" y="0"/>
          <a:chExt cx="0" cy="0"/>
        </a:xfrm>
      </p:grpSpPr>
      <p:sp>
        <p:nvSpPr>
          <p:cNvPr id="437" name="Google Shape;437;p78"/>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sp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38" name="Google Shape;438;p78"/>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sp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39" name="Google Shape;439;p7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0" name="Google Shape;440;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441"/>
        <p:cNvGrpSpPr/>
        <p:nvPr/>
      </p:nvGrpSpPr>
      <p:grpSpPr>
        <a:xfrm>
          <a:off x="0" y="0"/>
          <a:ext cx="0" cy="0"/>
          <a:chOff x="0" y="0"/>
          <a:chExt cx="0" cy="0"/>
        </a:xfrm>
      </p:grpSpPr>
      <p:sp>
        <p:nvSpPr>
          <p:cNvPr id="442" name="Google Shape;442;p79"/>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443" name="Google Shape;443;p7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4" name="Google Shape;444;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445"/>
        <p:cNvGrpSpPr/>
        <p:nvPr/>
      </p:nvGrpSpPr>
      <p:grpSpPr>
        <a:xfrm>
          <a:off x="0" y="0"/>
          <a:ext cx="0" cy="0"/>
          <a:chOff x="0" y="0"/>
          <a:chExt cx="0" cy="0"/>
        </a:xfrm>
      </p:grpSpPr>
      <p:sp>
        <p:nvSpPr>
          <p:cNvPr id="446" name="Google Shape;446;p80"/>
          <p:cNvSpPr txBox="1">
            <a:spLocks noGrp="1"/>
          </p:cNvSpPr>
          <p:nvPr>
            <p:ph type="sldNum" idx="12"/>
          </p:nvPr>
        </p:nvSpPr>
        <p:spPr>
          <a:xfrm>
            <a:off x="6272021" y="925195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タイトル &amp; サブタイトル">
  <p:cSld name="タイトル &amp; サブタイトル">
    <p:spTree>
      <p:nvGrpSpPr>
        <p:cNvPr id="1" name="Shape 447"/>
        <p:cNvGrpSpPr/>
        <p:nvPr/>
      </p:nvGrpSpPr>
      <p:grpSpPr>
        <a:xfrm>
          <a:off x="0" y="0"/>
          <a:ext cx="0" cy="0"/>
          <a:chOff x="0" y="0"/>
          <a:chExt cx="0" cy="0"/>
        </a:xfrm>
      </p:grpSpPr>
      <p:pic>
        <p:nvPicPr>
          <p:cNvPr id="448" name="Google Shape;448;p81" descr="fujisakura.jpg"/>
          <p:cNvPicPr preferRelativeResize="0"/>
          <p:nvPr/>
        </p:nvPicPr>
        <p:blipFill rotWithShape="1">
          <a:blip r:embed="rId2">
            <a:alphaModFix/>
          </a:blip>
          <a:srcRect t="3860" b="38526"/>
          <a:stretch/>
        </p:blipFill>
        <p:spPr>
          <a:xfrm>
            <a:off x="0" y="-36808"/>
            <a:ext cx="13004800" cy="5619494"/>
          </a:xfrm>
          <a:prstGeom prst="rect">
            <a:avLst/>
          </a:prstGeom>
          <a:noFill/>
          <a:ln>
            <a:noFill/>
          </a:ln>
        </p:spPr>
      </p:pic>
      <p:sp>
        <p:nvSpPr>
          <p:cNvPr id="449" name="Google Shape;449;p81"/>
          <p:cNvSpPr txBox="1">
            <a:spLocks noGrp="1"/>
          </p:cNvSpPr>
          <p:nvPr>
            <p:ph type="title"/>
          </p:nvPr>
        </p:nvSpPr>
        <p:spPr>
          <a:xfrm>
            <a:off x="0" y="5966568"/>
            <a:ext cx="13004700" cy="10518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50" name="Google Shape;450;p81"/>
          <p:cNvSpPr txBox="1">
            <a:spLocks noGrp="1"/>
          </p:cNvSpPr>
          <p:nvPr>
            <p:ph type="body" idx="1"/>
          </p:nvPr>
        </p:nvSpPr>
        <p:spPr>
          <a:xfrm>
            <a:off x="1270000" y="8009586"/>
            <a:ext cx="10464900" cy="1225500"/>
          </a:xfrm>
          <a:prstGeom prst="rect">
            <a:avLst/>
          </a:prstGeom>
          <a:solidFill>
            <a:srgbClr val="FFFFFF">
              <a:alpha val="85490"/>
            </a:srgbClr>
          </a:solidFill>
          <a:ln>
            <a:noFill/>
          </a:ln>
        </p:spPr>
        <p:txBody>
          <a:bodyPr spcFirstLastPara="1" wrap="square" lIns="254000" tIns="254000" rIns="254000" bIns="254000" anchor="t" anchorCtr="0">
            <a:normAutofit/>
          </a:bodyPr>
          <a:lstStyle>
            <a:lvl1pPr marL="457200" lvl="0" indent="-228600" algn="ctr" rtl="0">
              <a:lnSpc>
                <a:spcPct val="100000"/>
              </a:lnSpc>
              <a:spcBef>
                <a:spcPts val="0"/>
              </a:spcBef>
              <a:spcAft>
                <a:spcPts val="0"/>
              </a:spcAft>
              <a:buClr>
                <a:srgbClr val="9E9E9E"/>
              </a:buClr>
              <a:buSzPts val="3200"/>
              <a:buFont typeface="Arial"/>
              <a:buNone/>
              <a:defRPr>
                <a:solidFill>
                  <a:srgbClr val="9E9E9E"/>
                </a:solidFill>
                <a:latin typeface="Arial"/>
                <a:ea typeface="Arial"/>
                <a:cs typeface="Arial"/>
                <a:sym typeface="Arial"/>
              </a:defRPr>
            </a:lvl1pPr>
            <a:lvl2pPr marL="914400" lvl="1" indent="-228600" algn="ctr" rtl="0">
              <a:lnSpc>
                <a:spcPct val="100000"/>
              </a:lnSpc>
              <a:spcBef>
                <a:spcPts val="0"/>
              </a:spcBef>
              <a:spcAft>
                <a:spcPts val="0"/>
              </a:spcAft>
              <a:buClr>
                <a:srgbClr val="9E9E9E"/>
              </a:buClr>
              <a:buSzPts val="3200"/>
              <a:buFont typeface="Arial"/>
              <a:buNone/>
              <a:defRPr>
                <a:solidFill>
                  <a:srgbClr val="9E9E9E"/>
                </a:solidFill>
              </a:defRPr>
            </a:lvl2pPr>
            <a:lvl3pPr marL="1371600" lvl="2" indent="-228600" algn="ctr" rtl="0">
              <a:lnSpc>
                <a:spcPct val="100000"/>
              </a:lnSpc>
              <a:spcBef>
                <a:spcPts val="0"/>
              </a:spcBef>
              <a:spcAft>
                <a:spcPts val="0"/>
              </a:spcAft>
              <a:buClr>
                <a:srgbClr val="9E9E9E"/>
              </a:buClr>
              <a:buSzPts val="3200"/>
              <a:buFont typeface="Arial"/>
              <a:buNone/>
              <a:defRPr>
                <a:solidFill>
                  <a:srgbClr val="9E9E9E"/>
                </a:solidFill>
              </a:defRPr>
            </a:lvl3pPr>
            <a:lvl4pPr marL="1828800" lvl="3" indent="-228600" algn="ctr" rtl="0">
              <a:lnSpc>
                <a:spcPct val="100000"/>
              </a:lnSpc>
              <a:spcBef>
                <a:spcPts val="0"/>
              </a:spcBef>
              <a:spcAft>
                <a:spcPts val="0"/>
              </a:spcAft>
              <a:buClr>
                <a:srgbClr val="9E9E9E"/>
              </a:buClr>
              <a:buSzPts val="3200"/>
              <a:buFont typeface="Arial"/>
              <a:buNone/>
              <a:defRPr>
                <a:solidFill>
                  <a:srgbClr val="9E9E9E"/>
                </a:solidFill>
              </a:defRPr>
            </a:lvl4pPr>
            <a:lvl5pPr marL="2286000" lvl="4" indent="-228600" algn="ctr" rtl="0">
              <a:lnSpc>
                <a:spcPct val="100000"/>
              </a:lnSpc>
              <a:spcBef>
                <a:spcPts val="0"/>
              </a:spcBef>
              <a:spcAft>
                <a:spcPts val="0"/>
              </a:spcAft>
              <a:buClr>
                <a:srgbClr val="9E9E9E"/>
              </a:buClr>
              <a:buSzPts val="3200"/>
              <a:buFont typeface="Arial"/>
              <a:buNone/>
              <a:defRPr>
                <a:solidFill>
                  <a:srgbClr val="9E9E9E"/>
                </a:solidFil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51" name="Google Shape;451;p81"/>
          <p:cNvSpPr txBox="1">
            <a:spLocks noGrp="1"/>
          </p:cNvSpPr>
          <p:nvPr>
            <p:ph type="sldNum" idx="12"/>
          </p:nvPr>
        </p:nvSpPr>
        <p:spPr>
          <a:xfrm>
            <a:off x="-326812" y="-3008932"/>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52" name="Google Shape;452;p81"/>
          <p:cNvSpPr/>
          <p:nvPr/>
        </p:nvSpPr>
        <p:spPr>
          <a:xfrm>
            <a:off x="5232091" y="7408381"/>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53" name="Google Shape;453;p8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454"/>
        <p:cNvGrpSpPr/>
        <p:nvPr/>
      </p:nvGrpSpPr>
      <p:grpSpPr>
        <a:xfrm>
          <a:off x="0" y="0"/>
          <a:ext cx="0" cy="0"/>
          <a:chOff x="0" y="0"/>
          <a:chExt cx="0" cy="0"/>
        </a:xfrm>
      </p:grpSpPr>
      <p:sp>
        <p:nvSpPr>
          <p:cNvPr id="455" name="Google Shape;455;p8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56" name="Google Shape;456;p82"/>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7" name="Google Shape;457;p8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58" name="Google Shape;458;p82"/>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2">
    <p:spTree>
      <p:nvGrpSpPr>
        <p:cNvPr id="1" name="Shape 459"/>
        <p:cNvGrpSpPr/>
        <p:nvPr/>
      </p:nvGrpSpPr>
      <p:grpSpPr>
        <a:xfrm>
          <a:off x="0" y="0"/>
          <a:ext cx="0" cy="0"/>
          <a:chOff x="0" y="0"/>
          <a:chExt cx="0" cy="0"/>
        </a:xfrm>
      </p:grpSpPr>
      <p:sp>
        <p:nvSpPr>
          <p:cNvPr id="460" name="Google Shape;460;p83"/>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461" name="Google Shape;461;p8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62" name="Google Shape;462;p8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42900" algn="l" rtl="0">
              <a:lnSpc>
                <a:spcPct val="100000"/>
              </a:lnSpc>
              <a:spcBef>
                <a:spcPts val="1600"/>
              </a:spcBef>
              <a:spcAft>
                <a:spcPts val="0"/>
              </a:spcAft>
              <a:buClr>
                <a:srgbClr val="000000"/>
              </a:buClr>
              <a:buSzPts val="1800"/>
              <a:buFont typeface="Arial"/>
              <a:buChar char="•"/>
              <a:defRPr sz="2400">
                <a:latin typeface="Arial"/>
                <a:ea typeface="Arial"/>
                <a:cs typeface="Arial"/>
                <a:sym typeface="Arial"/>
              </a:defRPr>
            </a:lvl1pPr>
            <a:lvl2pPr marL="914400" lvl="1" indent="-342900" algn="l" rtl="0">
              <a:lnSpc>
                <a:spcPct val="100000"/>
              </a:lnSpc>
              <a:spcBef>
                <a:spcPts val="1600"/>
              </a:spcBef>
              <a:spcAft>
                <a:spcPts val="0"/>
              </a:spcAft>
              <a:buClr>
                <a:srgbClr val="000000"/>
              </a:buClr>
              <a:buSzPts val="1800"/>
              <a:buFont typeface="Arial"/>
              <a:buChar char="•"/>
              <a:defRPr sz="2400">
                <a:latin typeface="Arial"/>
                <a:ea typeface="Arial"/>
                <a:cs typeface="Arial"/>
                <a:sym typeface="Arial"/>
              </a:defRPr>
            </a:lvl2pPr>
            <a:lvl3pPr marL="1371600" lvl="2" indent="-342900" algn="l" rtl="0">
              <a:lnSpc>
                <a:spcPct val="100000"/>
              </a:lnSpc>
              <a:spcBef>
                <a:spcPts val="1600"/>
              </a:spcBef>
              <a:spcAft>
                <a:spcPts val="0"/>
              </a:spcAft>
              <a:buClr>
                <a:srgbClr val="000000"/>
              </a:buClr>
              <a:buSzPts val="1800"/>
              <a:buFont typeface="Arial"/>
              <a:buChar char="•"/>
              <a:defRPr sz="2400">
                <a:latin typeface="Arial"/>
                <a:ea typeface="Arial"/>
                <a:cs typeface="Arial"/>
                <a:sym typeface="Arial"/>
              </a:defRPr>
            </a:lvl3pPr>
            <a:lvl4pPr marL="1828800" lvl="3" indent="-342900" algn="l" rtl="0">
              <a:lnSpc>
                <a:spcPct val="100000"/>
              </a:lnSpc>
              <a:spcBef>
                <a:spcPts val="1600"/>
              </a:spcBef>
              <a:spcAft>
                <a:spcPts val="0"/>
              </a:spcAft>
              <a:buClr>
                <a:srgbClr val="000000"/>
              </a:buClr>
              <a:buSzPts val="1800"/>
              <a:buFont typeface="Arial"/>
              <a:buChar char="•"/>
              <a:defRPr sz="2400">
                <a:latin typeface="Arial"/>
                <a:ea typeface="Arial"/>
                <a:cs typeface="Arial"/>
                <a:sym typeface="Arial"/>
              </a:defRPr>
            </a:lvl4pPr>
            <a:lvl5pPr marL="2286000" lvl="4" indent="-342900" algn="l" rtl="0">
              <a:lnSpc>
                <a:spcPct val="100000"/>
              </a:lnSpc>
              <a:spcBef>
                <a:spcPts val="1600"/>
              </a:spcBef>
              <a:spcAft>
                <a:spcPts val="0"/>
              </a:spcAft>
              <a:buClr>
                <a:srgbClr val="000000"/>
              </a:buClr>
              <a:buSzPts val="1800"/>
              <a:buFont typeface="Arial"/>
              <a:buChar char="•"/>
              <a:defRPr sz="24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63" name="Google Shape;463;p8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4" name="Google Shape;464;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65" name="Google Shape;465;p8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466"/>
        <p:cNvGrpSpPr/>
        <p:nvPr/>
      </p:nvGrpSpPr>
      <p:grpSpPr>
        <a:xfrm>
          <a:off x="0" y="0"/>
          <a:ext cx="0" cy="0"/>
          <a:chOff x="0" y="0"/>
          <a:chExt cx="0" cy="0"/>
        </a:xfrm>
      </p:grpSpPr>
      <p:sp>
        <p:nvSpPr>
          <p:cNvPr id="467" name="Google Shape;467;p84"/>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68" name="Google Shape;468;p8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69" name="Google Shape;469;p8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70" name="Google Shape;470;p8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71" name="Google Shape;471;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72" name="Google Shape;472;p8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タイトル&amp;箇条書き 1">
  <p:cSld name="タイトル&amp;箇条書き 4">
    <p:spTree>
      <p:nvGrpSpPr>
        <p:cNvPr id="1" name="Shape 473"/>
        <p:cNvGrpSpPr/>
        <p:nvPr/>
      </p:nvGrpSpPr>
      <p:grpSpPr>
        <a:xfrm>
          <a:off x="0" y="0"/>
          <a:ext cx="0" cy="0"/>
          <a:chOff x="0" y="0"/>
          <a:chExt cx="0" cy="0"/>
        </a:xfrm>
      </p:grpSpPr>
      <p:sp>
        <p:nvSpPr>
          <p:cNvPr id="474" name="Google Shape;474;p8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75" name="Google Shape;475;p8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61950" algn="l" rtl="0">
              <a:lnSpc>
                <a:spcPct val="100000"/>
              </a:lnSpc>
              <a:spcBef>
                <a:spcPts val="1600"/>
              </a:spcBef>
              <a:spcAft>
                <a:spcPts val="0"/>
              </a:spcAft>
              <a:buClr>
                <a:srgbClr val="000000"/>
              </a:buClr>
              <a:buSzPts val="2100"/>
              <a:buFont typeface="Arial"/>
              <a:buChar char="•"/>
              <a:defRPr sz="2800"/>
            </a:lvl2pPr>
            <a:lvl3pPr marL="1371600" lvl="2" indent="-361950" algn="l" rtl="0">
              <a:lnSpc>
                <a:spcPct val="100000"/>
              </a:lnSpc>
              <a:spcBef>
                <a:spcPts val="1600"/>
              </a:spcBef>
              <a:spcAft>
                <a:spcPts val="0"/>
              </a:spcAft>
              <a:buClr>
                <a:srgbClr val="000000"/>
              </a:buClr>
              <a:buSzPts val="2100"/>
              <a:buFont typeface="Arial"/>
              <a:buChar char="•"/>
              <a:defRPr sz="2800"/>
            </a:lvl3pPr>
            <a:lvl4pPr marL="1828800" lvl="3" indent="-361950" algn="l" rtl="0">
              <a:lnSpc>
                <a:spcPct val="100000"/>
              </a:lnSpc>
              <a:spcBef>
                <a:spcPts val="1600"/>
              </a:spcBef>
              <a:spcAft>
                <a:spcPts val="0"/>
              </a:spcAft>
              <a:buClr>
                <a:srgbClr val="000000"/>
              </a:buClr>
              <a:buSzPts val="2100"/>
              <a:buFont typeface="Arial"/>
              <a:buChar char="•"/>
              <a:defRPr sz="2800"/>
            </a:lvl4pPr>
            <a:lvl5pPr marL="2286000" lvl="4" indent="-361950" algn="l" rtl="0">
              <a:lnSpc>
                <a:spcPct val="100000"/>
              </a:lnSpc>
              <a:spcBef>
                <a:spcPts val="1600"/>
              </a:spcBef>
              <a:spcAft>
                <a:spcPts val="0"/>
              </a:spcAft>
              <a:buClr>
                <a:srgbClr val="000000"/>
              </a:buClr>
              <a:buSzPts val="2100"/>
              <a:buFont typeface="Arial"/>
              <a:buChar char="•"/>
              <a:defRPr sz="2800"/>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76" name="Google Shape;476;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タイトル&amp;箇条書き 2">
  <p:cSld name="タイトル&amp;箇条書き 5">
    <p:spTree>
      <p:nvGrpSpPr>
        <p:cNvPr id="1" name="Shape 477"/>
        <p:cNvGrpSpPr/>
        <p:nvPr/>
      </p:nvGrpSpPr>
      <p:grpSpPr>
        <a:xfrm>
          <a:off x="0" y="0"/>
          <a:ext cx="0" cy="0"/>
          <a:chOff x="0" y="0"/>
          <a:chExt cx="0" cy="0"/>
        </a:xfrm>
      </p:grpSpPr>
      <p:sp>
        <p:nvSpPr>
          <p:cNvPr id="478" name="Google Shape;478;p8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79" name="Google Shape;479;p8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480" name="Google Shape;480;p8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81" name="Google Shape;481;p8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82" name="Google Shape;482;p8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タイトル&amp;箇条書き 3">
  <p:cSld name="タイトル&amp;箇条書き 6">
    <p:spTree>
      <p:nvGrpSpPr>
        <p:cNvPr id="1" name="Shape 483"/>
        <p:cNvGrpSpPr/>
        <p:nvPr/>
      </p:nvGrpSpPr>
      <p:grpSpPr>
        <a:xfrm>
          <a:off x="0" y="0"/>
          <a:ext cx="0" cy="0"/>
          <a:chOff x="0" y="0"/>
          <a:chExt cx="0" cy="0"/>
        </a:xfrm>
      </p:grpSpPr>
      <p:sp>
        <p:nvSpPr>
          <p:cNvPr id="484" name="Google Shape;484;p8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85" name="Google Shape;485;p8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sz="3200">
                <a:solidFill>
                  <a:srgbClr val="000000"/>
                </a:solidFill>
                <a:latin typeface="Arial"/>
                <a:ea typeface="Arial"/>
                <a:cs typeface="Arial"/>
                <a:sym typeface="Arial"/>
              </a:defRPr>
            </a:lvl1pPr>
            <a:lvl2pPr marL="914400" lvl="1" indent="-391160" algn="l" rtl="0">
              <a:lnSpc>
                <a:spcPct val="100000"/>
              </a:lnSpc>
              <a:spcBef>
                <a:spcPts val="2400"/>
              </a:spcBef>
              <a:spcAft>
                <a:spcPts val="0"/>
              </a:spcAft>
              <a:buClr>
                <a:srgbClr val="000000"/>
              </a:buClr>
              <a:buSzPts val="2560"/>
              <a:buFont typeface="Arial"/>
              <a:buChar char="•"/>
              <a:defRPr sz="3200">
                <a:solidFill>
                  <a:srgbClr val="000000"/>
                </a:solidFill>
              </a:defRPr>
            </a:lvl2pPr>
            <a:lvl3pPr marL="1371600" lvl="2" indent="-381000" algn="l" rtl="0">
              <a:lnSpc>
                <a:spcPct val="100000"/>
              </a:lnSpc>
              <a:spcBef>
                <a:spcPts val="2400"/>
              </a:spcBef>
              <a:spcAft>
                <a:spcPts val="0"/>
              </a:spcAft>
              <a:buClr>
                <a:srgbClr val="000000"/>
              </a:buClr>
              <a:buSzPts val="2400"/>
              <a:buFont typeface="Arial"/>
              <a:buChar char="•"/>
              <a:defRPr sz="3200">
                <a:solidFill>
                  <a:srgbClr val="000000"/>
                </a:solidFill>
              </a:defRPr>
            </a:lvl3pPr>
            <a:lvl4pPr marL="1828800" lvl="3" indent="-381000" algn="l" rtl="0">
              <a:lnSpc>
                <a:spcPct val="100000"/>
              </a:lnSpc>
              <a:spcBef>
                <a:spcPts val="2400"/>
              </a:spcBef>
              <a:spcAft>
                <a:spcPts val="0"/>
              </a:spcAft>
              <a:buClr>
                <a:srgbClr val="000000"/>
              </a:buClr>
              <a:buSzPts val="2400"/>
              <a:buFont typeface="Arial"/>
              <a:buChar char="•"/>
              <a:defRPr sz="3200">
                <a:solidFill>
                  <a:srgbClr val="000000"/>
                </a:solidFill>
              </a:defRPr>
            </a:lvl4pPr>
            <a:lvl5pPr marL="2286000" lvl="4" indent="-381000" algn="l" rtl="0">
              <a:lnSpc>
                <a:spcPct val="100000"/>
              </a:lnSpc>
              <a:spcBef>
                <a:spcPts val="2400"/>
              </a:spcBef>
              <a:spcAft>
                <a:spcPts val="0"/>
              </a:spcAft>
              <a:buClr>
                <a:srgbClr val="000000"/>
              </a:buClr>
              <a:buSzPts val="2400"/>
              <a:buFont typeface="Arial"/>
              <a:buChar char="•"/>
              <a:defRPr sz="3200">
                <a:solidFill>
                  <a:srgbClr val="000000"/>
                </a:solidFill>
              </a:defRPr>
            </a:lvl5pPr>
            <a:lvl6pPr marL="2743200" lvl="5" indent="-314325" algn="l" rtl="0">
              <a:lnSpc>
                <a:spcPct val="140000"/>
              </a:lnSpc>
              <a:spcBef>
                <a:spcPts val="2400"/>
              </a:spcBef>
              <a:spcAft>
                <a:spcPts val="0"/>
              </a:spcAft>
              <a:buClr>
                <a:srgbClr val="000000"/>
              </a:buClr>
              <a:buSzPts val="1350"/>
              <a:buChar char="•"/>
              <a:defRPr/>
            </a:lvl6pPr>
            <a:lvl7pPr marL="3200400" lvl="6" indent="-314325" algn="l" rtl="0">
              <a:lnSpc>
                <a:spcPct val="140000"/>
              </a:lnSpc>
              <a:spcBef>
                <a:spcPts val="2400"/>
              </a:spcBef>
              <a:spcAft>
                <a:spcPts val="0"/>
              </a:spcAft>
              <a:buClr>
                <a:srgbClr val="000000"/>
              </a:buClr>
              <a:buSzPts val="1350"/>
              <a:buChar char="•"/>
              <a:defRPr/>
            </a:lvl7pPr>
            <a:lvl8pPr marL="3657600" lvl="7" indent="-314325" algn="l" rtl="0">
              <a:lnSpc>
                <a:spcPct val="140000"/>
              </a:lnSpc>
              <a:spcBef>
                <a:spcPts val="2400"/>
              </a:spcBef>
              <a:spcAft>
                <a:spcPts val="0"/>
              </a:spcAft>
              <a:buClr>
                <a:srgbClr val="000000"/>
              </a:buClr>
              <a:buSzPts val="1350"/>
              <a:buChar char="•"/>
              <a:defRPr/>
            </a:lvl8pPr>
            <a:lvl9pPr marL="4114800" lvl="8" indent="-314325" algn="l" rtl="0">
              <a:lnSpc>
                <a:spcPct val="140000"/>
              </a:lnSpc>
              <a:spcBef>
                <a:spcPts val="2400"/>
              </a:spcBef>
              <a:spcAft>
                <a:spcPts val="0"/>
              </a:spcAft>
              <a:buClr>
                <a:srgbClr val="000000"/>
              </a:buClr>
              <a:buSzPts val="1350"/>
              <a:buChar char="•"/>
              <a:defRPr/>
            </a:lvl9pPr>
          </a:lstStyle>
          <a:p>
            <a:endParaRPr/>
          </a:p>
        </p:txBody>
      </p:sp>
      <p:sp>
        <p:nvSpPr>
          <p:cNvPr id="486" name="Google Shape;486;p8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87" name="Google Shape;487;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488" name="Google Shape;488;p8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jp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47" name="Google Shape;147;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49" name="Google Shape;149;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Google Shape;287;p5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288" name="Google Shape;288;p5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89" name="Google Shape;289;p5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0" name="Google Shape;290;p5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291" name="Google Shape;291;p51" descr="fujisakura.jpg"/>
          <p:cNvPicPr preferRelativeResize="0"/>
          <p:nvPr/>
        </p:nvPicPr>
        <p:blipFill rotWithShape="1">
          <a:blip r:embed="rId15">
            <a:alphaModFix/>
          </a:blip>
          <a:srcRect l="30077" r="57425"/>
          <a:stretch/>
        </p:blipFill>
        <p:spPr>
          <a:xfrm>
            <a:off x="-5438" y="4"/>
            <a:ext cx="1624963" cy="9753602"/>
          </a:xfrm>
          <a:prstGeom prst="rect">
            <a:avLst/>
          </a:prstGeom>
          <a:noFill/>
          <a:ln>
            <a:noFill/>
          </a:ln>
        </p:spPr>
      </p:pic>
      <p:sp>
        <p:nvSpPr>
          <p:cNvPr id="292" name="Google Shape;292;p5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3" name="Google Shape;293;p5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7"/>
        <p:cNvGrpSpPr/>
        <p:nvPr/>
      </p:nvGrpSpPr>
      <p:grpSpPr>
        <a:xfrm>
          <a:off x="0" y="0"/>
          <a:ext cx="0" cy="0"/>
          <a:chOff x="0" y="0"/>
          <a:chExt cx="0" cy="0"/>
        </a:xfrm>
      </p:grpSpPr>
      <p:sp>
        <p:nvSpPr>
          <p:cNvPr id="368" name="Google Shape;368;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369" name="Google Shape;369;p6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70" name="Google Shape;370;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371" name="Google Shape;371;p6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72" name="Google Shape;372;p6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rm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drive.google.com/file/d/1ycYiQgQ4kUvgCAf8kE_j2bjOltCqys4m/view"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5.xml"/><Relationship Id="rId1" Type="http://schemas.openxmlformats.org/officeDocument/2006/relationships/slideLayout" Target="../slideLayouts/slideLayout56.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1567051863" TargetMode="External"/><Relationship Id="rId2" Type="http://schemas.openxmlformats.org/officeDocument/2006/relationships/notesSlide" Target="../notesSlides/notesSlide46.xml"/><Relationship Id="rId1" Type="http://schemas.openxmlformats.org/officeDocument/2006/relationships/slideLayout" Target="../slideLayouts/slideLayout56.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9.xml"/><Relationship Id="rId1" Type="http://schemas.openxmlformats.org/officeDocument/2006/relationships/slideLayout" Target="../slideLayouts/slideLayout65.xml"/><Relationship Id="rId4" Type="http://schemas.openxmlformats.org/officeDocument/2006/relationships/hyperlink" Target="https://sal.vn/yIcBv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www.e-typing.ne.jp/"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6.png"/><Relationship Id="rId4" Type="http://schemas.openxmlformats.org/officeDocument/2006/relationships/hyperlink" Target="https://cutt.ly/GwhH5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494" name="Google Shape;494;p8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12_AI01 人工知能とは(2)</a:t>
            </a:r>
            <a:endParaRPr b="1"/>
          </a:p>
        </p:txBody>
      </p:sp>
      <p:sp>
        <p:nvSpPr>
          <p:cNvPr id="495" name="Google Shape;495;p8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568" name="Google Shape;568;p97"/>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569" name="Google Shape;569;p97"/>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10</a:t>
            </a:fld>
            <a:endParaRPr/>
          </a:p>
        </p:txBody>
      </p:sp>
      <p:sp>
        <p:nvSpPr>
          <p:cNvPr id="570" name="Google Shape;570;p97"/>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571" name="Google Shape;571;p97"/>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572" name="Google Shape;572;p97"/>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97"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574" name="Google Shape;574;p97"/>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575" name="Google Shape;575;p97"/>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76" name="Google Shape;576;p97"/>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カタカナ語・</a:t>
            </a:r>
            <a:endParaRPr b="1"/>
          </a:p>
          <a:p>
            <a:pPr marL="0" lvl="0" indent="0" algn="ctr" rtl="0">
              <a:lnSpc>
                <a:spcPct val="100000"/>
              </a:lnSpc>
              <a:spcBef>
                <a:spcPts val="0"/>
              </a:spcBef>
              <a:spcAft>
                <a:spcPts val="0"/>
              </a:spcAft>
              <a:buClr>
                <a:srgbClr val="C63024"/>
              </a:buClr>
              <a:buSzPts val="6400"/>
              <a:buFont typeface="Arial"/>
              <a:buNone/>
            </a:pPr>
            <a:r>
              <a:rPr lang="en-US" b="1"/>
              <a:t>アルファベット語</a:t>
            </a:r>
            <a:endParaRPr b="1"/>
          </a:p>
        </p:txBody>
      </p:sp>
      <p:sp>
        <p:nvSpPr>
          <p:cNvPr id="582" name="Google Shape;582;p9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63024"/>
              </a:buClr>
              <a:buSzPts val="4800"/>
              <a:buFont typeface="Arial"/>
              <a:buNone/>
            </a:pPr>
            <a:r>
              <a:rPr lang="en-US" sz="5400"/>
              <a:t>英語をカタカナ語で書いてみよう</a:t>
            </a:r>
            <a:endParaRPr sz="6400"/>
          </a:p>
        </p:txBody>
      </p:sp>
      <p:sp>
        <p:nvSpPr>
          <p:cNvPr id="588" name="Google Shape;588;p99"/>
          <p:cNvSpPr txBox="1">
            <a:spLocks noGrp="1"/>
          </p:cNvSpPr>
          <p:nvPr>
            <p:ph type="body" idx="1"/>
          </p:nvPr>
        </p:nvSpPr>
        <p:spPr>
          <a:xfrm>
            <a:off x="979550" y="2396950"/>
            <a:ext cx="11045700" cy="10572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lang="en-US" sz="4000" b="1">
                <a:solidFill>
                  <a:srgbClr val="C63024"/>
                </a:solidFill>
              </a:rPr>
              <a:t>10個</a:t>
            </a:r>
            <a:r>
              <a:rPr lang="en-US" sz="3300"/>
              <a:t>勉強します。</a:t>
            </a:r>
            <a:endParaRPr sz="3700"/>
          </a:p>
        </p:txBody>
      </p:sp>
      <p:sp>
        <p:nvSpPr>
          <p:cNvPr id="589" name="Google Shape;589;p9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12</a:t>
            </a:fld>
            <a:endParaRPr/>
          </a:p>
        </p:txBody>
      </p:sp>
      <p:sp>
        <p:nvSpPr>
          <p:cNvPr id="590" name="Google Shape;590;p99"/>
          <p:cNvSpPr txBox="1"/>
          <p:nvPr/>
        </p:nvSpPr>
        <p:spPr>
          <a:xfrm>
            <a:off x="731900" y="4551825"/>
            <a:ext cx="7571400" cy="22797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None/>
            </a:pP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各自カナを書いて</a:t>
            </a:r>
            <a:r>
              <a:rPr lang="en-US" sz="3100" b="0" i="0" u="none" strike="noStrike" cap="none">
                <a:solidFill>
                  <a:srgbClr val="000000"/>
                </a:solidFill>
                <a:latin typeface="Arial"/>
                <a:ea typeface="Arial"/>
                <a:cs typeface="Arial"/>
                <a:sym typeface="Arial"/>
              </a:rPr>
              <a:t>みよう</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591" name="Google Shape;591;p99"/>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10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graphicFrame>
        <p:nvGraphicFramePr>
          <p:cNvPr id="597" name="Google Shape;597;p100"/>
          <p:cNvGraphicFramePr/>
          <p:nvPr/>
        </p:nvGraphicFramePr>
        <p:xfrm>
          <a:off x="684186" y="2350228"/>
          <a:ext cx="11685525" cy="7252623"/>
        </p:xfrm>
        <a:graphic>
          <a:graphicData uri="http://schemas.openxmlformats.org/drawingml/2006/table">
            <a:tbl>
              <a:tblPr bandRow="1">
                <a:noFill/>
                <a:tableStyleId>{B8C98447-774D-497D-9310-E41916CB3471}</a:tableStyleId>
              </a:tblPr>
              <a:tblGrid>
                <a:gridCol w="946875">
                  <a:extLst>
                    <a:ext uri="{9D8B030D-6E8A-4147-A177-3AD203B41FA5}">
                      <a16:colId xmlns:a16="http://schemas.microsoft.com/office/drawing/2014/main" val="20000"/>
                    </a:ext>
                  </a:extLst>
                </a:gridCol>
                <a:gridCol w="3882275">
                  <a:extLst>
                    <a:ext uri="{9D8B030D-6E8A-4147-A177-3AD203B41FA5}">
                      <a16:colId xmlns:a16="http://schemas.microsoft.com/office/drawing/2014/main" val="20001"/>
                    </a:ext>
                  </a:extLst>
                </a:gridCol>
                <a:gridCol w="6856375">
                  <a:extLst>
                    <a:ext uri="{9D8B030D-6E8A-4147-A177-3AD203B41FA5}">
                      <a16:colId xmlns:a16="http://schemas.microsoft.com/office/drawing/2014/main" val="20002"/>
                    </a:ext>
                  </a:extLst>
                </a:gridCol>
              </a:tblGrid>
              <a:tr h="696400">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19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19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78525">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1</a:t>
                      </a:r>
                      <a:endParaRPr sz="3000">
                        <a:solidFill>
                          <a:schemeClr val="dk1"/>
                        </a:solidFill>
                        <a:latin typeface="Arial"/>
                        <a:ea typeface="Arial"/>
                        <a:cs typeface="Arial"/>
                        <a:sym typeface="Aria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Roomba</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24700">
                <a:tc>
                  <a:txBody>
                    <a:bodyPr/>
                    <a:lstStyle/>
                    <a:p>
                      <a:pPr marL="0" marR="0" lvl="0" indent="0" algn="ctr" rtl="0">
                        <a:lnSpc>
                          <a:spcPct val="100000"/>
                        </a:lnSpc>
                        <a:spcBef>
                          <a:spcPts val="0"/>
                        </a:spcBef>
                        <a:spcAft>
                          <a:spcPts val="0"/>
                        </a:spcAft>
                        <a:buNone/>
                      </a:pPr>
                      <a:r>
                        <a:rPr lang="en-US" sz="3000">
                          <a:solidFill>
                            <a:schemeClr val="dk1"/>
                          </a:solidFill>
                        </a:rPr>
                        <a:t>2</a:t>
                      </a:r>
                      <a:endParaRPr sz="3000">
                        <a:solidFill>
                          <a:schemeClr val="dk1"/>
                        </a:solidFil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Task</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23825">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3</a:t>
                      </a:r>
                      <a:endParaRPr sz="3000">
                        <a:solidFill>
                          <a:schemeClr val="dk1"/>
                        </a:solidFill>
                        <a:latin typeface="Arial"/>
                        <a:ea typeface="Arial"/>
                        <a:cs typeface="Arial"/>
                        <a:sym typeface="Aria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Helper</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700">
                <a:tc>
                  <a:txBody>
                    <a:bodyPr/>
                    <a:lstStyle/>
                    <a:p>
                      <a:pPr marL="0" marR="0" lvl="0" indent="0" algn="ctr" rtl="0">
                        <a:lnSpc>
                          <a:spcPct val="100000"/>
                        </a:lnSpc>
                        <a:spcBef>
                          <a:spcPts val="0"/>
                        </a:spcBef>
                        <a:spcAft>
                          <a:spcPts val="0"/>
                        </a:spcAft>
                        <a:buNone/>
                      </a:pPr>
                      <a:r>
                        <a:rPr lang="en-US" sz="3000">
                          <a:solidFill>
                            <a:schemeClr val="dk1"/>
                          </a:solidFill>
                        </a:rPr>
                        <a:t>4</a:t>
                      </a:r>
                      <a:endParaRPr sz="3000">
                        <a:solidFill>
                          <a:schemeClr val="dk1"/>
                        </a:solidFil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Robot</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93300">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5</a:t>
                      </a:r>
                      <a:endParaRPr sz="3000">
                        <a:solidFill>
                          <a:schemeClr val="dk1"/>
                        </a:solidFill>
                        <a:latin typeface="Arial"/>
                        <a:ea typeface="Arial"/>
                        <a:cs typeface="Arial"/>
                        <a:sym typeface="Aria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Consent</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38300">
                <a:tc>
                  <a:txBody>
                    <a:bodyPr/>
                    <a:lstStyle/>
                    <a:p>
                      <a:pPr marL="0" lvl="0" indent="0" algn="l" rtl="0">
                        <a:spcBef>
                          <a:spcPts val="0"/>
                        </a:spcBef>
                        <a:spcAft>
                          <a:spcPts val="0"/>
                        </a:spcAft>
                        <a:buNone/>
                      </a:pPr>
                      <a:r>
                        <a:rPr lang="en-US"/>
                        <a:t>　　</a:t>
                      </a:r>
                      <a:r>
                        <a:rPr lang="en-US" sz="3000">
                          <a:solidFill>
                            <a:schemeClr val="dk1"/>
                          </a:solidFill>
                          <a:latin typeface="Arial"/>
                          <a:ea typeface="Arial"/>
                          <a:cs typeface="Arial"/>
                          <a:sym typeface="Arial"/>
                        </a:rPr>
                        <a:t>6</a:t>
                      </a:r>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Marketing</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65200">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7</a:t>
                      </a:r>
                      <a:endParaRPr sz="3000">
                        <a:solidFill>
                          <a:schemeClr val="dk1"/>
                        </a:solidFill>
                        <a:latin typeface="Arial"/>
                        <a:ea typeface="Arial"/>
                        <a:cs typeface="Arial"/>
                        <a:sym typeface="Aria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Engine</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24825">
                <a:tc>
                  <a:txBody>
                    <a:bodyPr/>
                    <a:lstStyle/>
                    <a:p>
                      <a:pPr marL="0" lvl="0" indent="0" algn="ctr" rtl="0">
                        <a:spcBef>
                          <a:spcPts val="0"/>
                        </a:spcBef>
                        <a:spcAft>
                          <a:spcPts val="0"/>
                        </a:spcAft>
                        <a:buNone/>
                      </a:pPr>
                      <a:r>
                        <a:rPr lang="en-US" sz="3000">
                          <a:solidFill>
                            <a:schemeClr val="dk1"/>
                          </a:solidFill>
                          <a:latin typeface="Arial"/>
                          <a:ea typeface="Arial"/>
                          <a:cs typeface="Arial"/>
                          <a:sym typeface="Arial"/>
                        </a:rPr>
                        <a:t>8</a:t>
                      </a:r>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Deep learning</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65200">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9</a:t>
                      </a:r>
                      <a:endParaRPr sz="3000">
                        <a:solidFill>
                          <a:schemeClr val="dk1"/>
                        </a:solidFill>
                        <a:latin typeface="Arial"/>
                        <a:ea typeface="Arial"/>
                        <a:cs typeface="Arial"/>
                        <a:sym typeface="Arial"/>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Neuro-fuzzy</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576625">
                <a:tc>
                  <a:txBody>
                    <a:bodyPr/>
                    <a:lstStyle/>
                    <a:p>
                      <a:pPr marL="0" lvl="0" indent="0" algn="ctr" rtl="0">
                        <a:spcBef>
                          <a:spcPts val="0"/>
                        </a:spcBef>
                        <a:spcAft>
                          <a:spcPts val="0"/>
                        </a:spcAft>
                        <a:buNone/>
                      </a:pPr>
                      <a:r>
                        <a:rPr lang="en-US" sz="3000">
                          <a:solidFill>
                            <a:schemeClr val="dk1"/>
                          </a:solidFill>
                          <a:latin typeface="Arial"/>
                          <a:ea typeface="Arial"/>
                          <a:cs typeface="Arial"/>
                          <a:sym typeface="Arial"/>
                        </a:rPr>
                        <a:t>10</a:t>
                      </a:r>
                      <a:endParaRPr/>
                    </a:p>
                  </a:txBody>
                  <a:tcPr marL="38100" marR="38100" marT="25400" marB="25400" anchor="ctr">
                    <a:lnL w="9525" cap="flat" cmpd="sng">
                      <a:solidFill>
                        <a:srgbClr val="9E9E9E"/>
                      </a:solidFill>
                      <a:prstDash val="solid"/>
                      <a:round/>
                      <a:headEnd type="none" w="sm" len="sm"/>
                      <a:tailEnd type="none" w="sm" len="sm"/>
                    </a:lnL>
                    <a:lnR w="11900"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Puzzle</a:t>
                      </a: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000">
                        <a:solidFill>
                          <a:schemeClr val="dk1"/>
                        </a:solidFill>
                        <a:latin typeface="Arial"/>
                        <a:ea typeface="Arial"/>
                        <a:cs typeface="Arial"/>
                        <a:sym typeface="Arial"/>
                      </a:endParaRPr>
                    </a:p>
                  </a:txBody>
                  <a:tcPr marL="28575" marR="28575" marT="19050" marB="19050" anchor="ctr">
                    <a:lnL w="11900" cap="flat" cmpd="sng">
                      <a:solidFill>
                        <a:srgbClr val="CCCCCC"/>
                      </a:solidFill>
                      <a:prstDash val="solid"/>
                      <a:round/>
                      <a:headEnd type="none" w="sm" len="sm"/>
                      <a:tailEnd type="none" w="sm" len="sm"/>
                    </a:lnL>
                    <a:lnR w="11900" cap="flat" cmpd="sng">
                      <a:solidFill>
                        <a:srgbClr val="CCCCCC"/>
                      </a:solidFill>
                      <a:prstDash val="solid"/>
                      <a:round/>
                      <a:headEnd type="none" w="sm" len="sm"/>
                      <a:tailEnd type="none" w="sm" len="sm"/>
                    </a:lnR>
                    <a:lnT w="11900" cap="flat" cmpd="sng">
                      <a:solidFill>
                        <a:srgbClr val="CCCCCC"/>
                      </a:solidFill>
                      <a:prstDash val="solid"/>
                      <a:round/>
                      <a:headEnd type="none" w="sm" len="sm"/>
                      <a:tailEnd type="none" w="sm" len="sm"/>
                    </a:lnT>
                    <a:lnB w="119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
        <p:nvSpPr>
          <p:cNvPr id="598" name="Google Shape;598;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604" name="Google Shape;604;p10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2"/>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15</a:t>
            </a:fld>
            <a:endParaRPr/>
          </a:p>
        </p:txBody>
      </p:sp>
      <p:sp>
        <p:nvSpPr>
          <p:cNvPr id="610" name="Google Shape;610;p102"/>
          <p:cNvSpPr txBox="1">
            <a:spLocks noGrp="1"/>
          </p:cNvSpPr>
          <p:nvPr>
            <p:ph type="title"/>
          </p:nvPr>
        </p:nvSpPr>
        <p:spPr>
          <a:xfrm>
            <a:off x="781050" y="111025"/>
            <a:ext cx="11588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sz="6600" b="0"/>
              <a:t>「人工知能とは」の全体内容</a:t>
            </a:r>
            <a:endParaRPr sz="6600" b="0"/>
          </a:p>
        </p:txBody>
      </p:sp>
      <p:cxnSp>
        <p:nvCxnSpPr>
          <p:cNvPr id="611" name="Google Shape;611;p102"/>
          <p:cNvCxnSpPr>
            <a:stCxn id="612" idx="2"/>
            <a:endCxn id="613" idx="1"/>
          </p:cNvCxnSpPr>
          <p:nvPr/>
        </p:nvCxnSpPr>
        <p:spPr>
          <a:xfrm>
            <a:off x="3189453" y="5063568"/>
            <a:ext cx="867000" cy="13137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614" name="Google Shape;614;p102"/>
          <p:cNvCxnSpPr>
            <a:stCxn id="612" idx="2"/>
            <a:endCxn id="615" idx="1"/>
          </p:cNvCxnSpPr>
          <p:nvPr/>
        </p:nvCxnSpPr>
        <p:spPr>
          <a:xfrm rot="10800000" flipH="1">
            <a:off x="3189453" y="3789468"/>
            <a:ext cx="867000" cy="12741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612" name="Google Shape;612;p102"/>
          <p:cNvSpPr/>
          <p:nvPr/>
        </p:nvSpPr>
        <p:spPr>
          <a:xfrm rot="-5400000">
            <a:off x="511053" y="4690068"/>
            <a:ext cx="4609800" cy="747000"/>
          </a:xfrm>
          <a:prstGeom prst="roundRect">
            <a:avLst>
              <a:gd name="adj" fmla="val 16667"/>
            </a:avLst>
          </a:prstGeom>
          <a:solidFill>
            <a:srgbClr val="840D35"/>
          </a:solidFill>
          <a:ln w="9525" cap="flat" cmpd="sng">
            <a:solidFill>
              <a:srgbClr val="840D35"/>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615" name="Google Shape;615;p102"/>
          <p:cNvSpPr/>
          <p:nvPr/>
        </p:nvSpPr>
        <p:spPr>
          <a:xfrm>
            <a:off x="4056533" y="3415861"/>
            <a:ext cx="2873700" cy="7470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613" name="Google Shape;613;p102"/>
          <p:cNvSpPr/>
          <p:nvPr/>
        </p:nvSpPr>
        <p:spPr>
          <a:xfrm>
            <a:off x="4056533" y="6003737"/>
            <a:ext cx="2873700" cy="7470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cxnSp>
        <p:nvCxnSpPr>
          <p:cNvPr id="616" name="Google Shape;616;p102"/>
          <p:cNvCxnSpPr>
            <a:stCxn id="617" idx="2"/>
            <a:endCxn id="618" idx="1"/>
          </p:cNvCxnSpPr>
          <p:nvPr/>
        </p:nvCxnSpPr>
        <p:spPr>
          <a:xfrm>
            <a:off x="3189453" y="5063568"/>
            <a:ext cx="867000" cy="13137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619" name="Google Shape;619;p102"/>
          <p:cNvCxnSpPr>
            <a:stCxn id="617" idx="2"/>
            <a:endCxn id="620" idx="1"/>
          </p:cNvCxnSpPr>
          <p:nvPr/>
        </p:nvCxnSpPr>
        <p:spPr>
          <a:xfrm rot="10800000" flipH="1">
            <a:off x="3189453" y="3789468"/>
            <a:ext cx="867000" cy="12741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617" name="Google Shape;617;p102"/>
          <p:cNvSpPr/>
          <p:nvPr/>
        </p:nvSpPr>
        <p:spPr>
          <a:xfrm rot="-5400000">
            <a:off x="511053" y="4690068"/>
            <a:ext cx="4609800" cy="747000"/>
          </a:xfrm>
          <a:prstGeom prst="roundRect">
            <a:avLst>
              <a:gd name="adj" fmla="val 16667"/>
            </a:avLst>
          </a:prstGeom>
          <a:solidFill>
            <a:srgbClr val="0944A1"/>
          </a:solidFill>
          <a:ln w="9525" cap="flat" cmpd="sng">
            <a:solidFill>
              <a:srgbClr val="0944A1"/>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620" name="Google Shape;620;p102"/>
          <p:cNvSpPr/>
          <p:nvPr/>
        </p:nvSpPr>
        <p:spPr>
          <a:xfrm>
            <a:off x="4056533" y="3415861"/>
            <a:ext cx="2873700" cy="747000"/>
          </a:xfrm>
          <a:prstGeom prst="roundRect">
            <a:avLst>
              <a:gd name="adj" fmla="val 16667"/>
            </a:avLst>
          </a:prstGeom>
          <a:solidFill>
            <a:srgbClr val="0D5DDF"/>
          </a:solidFill>
          <a:ln w="9525" cap="flat" cmpd="sng">
            <a:solidFill>
              <a:srgbClr val="0D5DDF"/>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618" name="Google Shape;618;p102"/>
          <p:cNvSpPr/>
          <p:nvPr/>
        </p:nvSpPr>
        <p:spPr>
          <a:xfrm>
            <a:off x="4056533" y="6003737"/>
            <a:ext cx="2873700" cy="747000"/>
          </a:xfrm>
          <a:prstGeom prst="roundRect">
            <a:avLst>
              <a:gd name="adj" fmla="val 16667"/>
            </a:avLst>
          </a:prstGeom>
          <a:solidFill>
            <a:srgbClr val="0D5DDF"/>
          </a:solidFill>
          <a:ln w="9525" cap="flat" cmpd="sng">
            <a:solidFill>
              <a:srgbClr val="0D5DDF"/>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cxnSp>
        <p:nvCxnSpPr>
          <p:cNvPr id="621" name="Google Shape;621;p102"/>
          <p:cNvCxnSpPr>
            <a:stCxn id="622" idx="2"/>
            <a:endCxn id="623" idx="1"/>
          </p:cNvCxnSpPr>
          <p:nvPr/>
        </p:nvCxnSpPr>
        <p:spPr>
          <a:xfrm>
            <a:off x="3189421" y="5063575"/>
            <a:ext cx="867000" cy="1354800"/>
          </a:xfrm>
          <a:prstGeom prst="bentConnector3">
            <a:avLst>
              <a:gd name="adj1" fmla="val 50006"/>
            </a:avLst>
          </a:prstGeom>
          <a:noFill/>
          <a:ln w="38100" cap="flat" cmpd="sng">
            <a:solidFill>
              <a:schemeClr val="dk1"/>
            </a:solidFill>
            <a:prstDash val="solid"/>
            <a:round/>
            <a:headEnd type="none" w="sm" len="sm"/>
            <a:tailEnd type="none" w="sm" len="sm"/>
          </a:ln>
        </p:spPr>
      </p:cxnSp>
      <p:cxnSp>
        <p:nvCxnSpPr>
          <p:cNvPr id="624" name="Google Shape;624;p102"/>
          <p:cNvCxnSpPr>
            <a:stCxn id="622" idx="2"/>
            <a:endCxn id="625" idx="1"/>
          </p:cNvCxnSpPr>
          <p:nvPr/>
        </p:nvCxnSpPr>
        <p:spPr>
          <a:xfrm rot="10800000" flipH="1">
            <a:off x="3189421" y="3830575"/>
            <a:ext cx="867000" cy="1233000"/>
          </a:xfrm>
          <a:prstGeom prst="bentConnector3">
            <a:avLst>
              <a:gd name="adj1" fmla="val 50006"/>
            </a:avLst>
          </a:prstGeom>
          <a:noFill/>
          <a:ln w="38100" cap="flat" cmpd="sng">
            <a:solidFill>
              <a:schemeClr val="dk1"/>
            </a:solidFill>
            <a:prstDash val="solid"/>
            <a:round/>
            <a:headEnd type="none" w="sm" len="sm"/>
            <a:tailEnd type="none" w="sm" len="sm"/>
          </a:ln>
        </p:spPr>
      </p:cxnSp>
      <p:sp>
        <p:nvSpPr>
          <p:cNvPr id="622" name="Google Shape;622;p102"/>
          <p:cNvSpPr/>
          <p:nvPr/>
        </p:nvSpPr>
        <p:spPr>
          <a:xfrm rot="-5400000">
            <a:off x="93271" y="4272325"/>
            <a:ext cx="4609800" cy="1582500"/>
          </a:xfrm>
          <a:prstGeom prst="roundRect">
            <a:avLst>
              <a:gd name="adj" fmla="val 16667"/>
            </a:avLst>
          </a:prstGeom>
          <a:solidFill>
            <a:srgbClr val="0C58D3"/>
          </a:solidFill>
          <a:ln w="9525" cap="flat" cmpd="sng">
            <a:solidFill>
              <a:srgbClr val="155B54"/>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3600">
                <a:solidFill>
                  <a:srgbClr val="FFFFFF"/>
                </a:solidFill>
                <a:latin typeface="Roboto"/>
                <a:ea typeface="Roboto"/>
                <a:cs typeface="Roboto"/>
                <a:sym typeface="Roboto"/>
              </a:rPr>
              <a:t>人工知能とは</a:t>
            </a:r>
            <a:endParaRPr sz="3600">
              <a:solidFill>
                <a:srgbClr val="FFFFFF"/>
              </a:solidFill>
              <a:latin typeface="Roboto"/>
              <a:ea typeface="Roboto"/>
              <a:cs typeface="Roboto"/>
              <a:sym typeface="Roboto"/>
            </a:endParaRPr>
          </a:p>
        </p:txBody>
      </p:sp>
      <p:sp>
        <p:nvSpPr>
          <p:cNvPr id="625" name="Google Shape;625;p102"/>
          <p:cNvSpPr/>
          <p:nvPr/>
        </p:nvSpPr>
        <p:spPr>
          <a:xfrm>
            <a:off x="4056525" y="3176475"/>
            <a:ext cx="3380100" cy="1308000"/>
          </a:xfrm>
          <a:prstGeom prst="roundRect">
            <a:avLst>
              <a:gd name="adj" fmla="val 16667"/>
            </a:avLst>
          </a:prstGeom>
          <a:solidFill>
            <a:srgbClr val="93C47D"/>
          </a:solidFill>
          <a:ln w="9525" cap="flat" cmpd="sng">
            <a:solidFill>
              <a:srgbClr val="1D7E74"/>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3000">
                <a:solidFill>
                  <a:schemeClr val="dk1"/>
                </a:solidFill>
                <a:latin typeface="Roboto"/>
                <a:ea typeface="Roboto"/>
                <a:cs typeface="Roboto"/>
                <a:sym typeface="Roboto"/>
              </a:rPr>
              <a:t>人工知能の定義</a:t>
            </a:r>
            <a:endParaRPr sz="3000">
              <a:solidFill>
                <a:schemeClr val="dk1"/>
              </a:solidFill>
              <a:latin typeface="Roboto"/>
              <a:ea typeface="Roboto"/>
              <a:cs typeface="Roboto"/>
              <a:sym typeface="Roboto"/>
            </a:endParaRPr>
          </a:p>
        </p:txBody>
      </p:sp>
      <p:sp>
        <p:nvSpPr>
          <p:cNvPr id="623" name="Google Shape;623;p102"/>
          <p:cNvSpPr/>
          <p:nvPr/>
        </p:nvSpPr>
        <p:spPr>
          <a:xfrm>
            <a:off x="4056525" y="5764325"/>
            <a:ext cx="3380100" cy="1308000"/>
          </a:xfrm>
          <a:prstGeom prst="roundRect">
            <a:avLst>
              <a:gd name="adj" fmla="val 16667"/>
            </a:avLst>
          </a:prstGeom>
          <a:solidFill>
            <a:srgbClr val="93C47D"/>
          </a:solidFill>
          <a:ln w="9525" cap="flat" cmpd="sng">
            <a:solidFill>
              <a:srgbClr val="1D7E74"/>
            </a:solidFill>
            <a:prstDash val="solid"/>
            <a:round/>
            <a:headEnd type="none" w="sm" len="sm"/>
            <a:tailEnd type="none" w="sm" len="sm"/>
          </a:ln>
        </p:spPr>
        <p:txBody>
          <a:bodyPr spcFirstLastPara="1" wrap="square" lIns="130025" tIns="130025" rIns="130025" bIns="130025" anchor="ctr" anchorCtr="0">
            <a:noAutofit/>
          </a:bodyPr>
          <a:lstStyle/>
          <a:p>
            <a:pPr marL="0" lvl="0" indent="0" algn="ctr" rtl="0">
              <a:spcBef>
                <a:spcPts val="0"/>
              </a:spcBef>
              <a:spcAft>
                <a:spcPts val="0"/>
              </a:spcAft>
              <a:buNone/>
            </a:pPr>
            <a:r>
              <a:rPr lang="en-US" sz="3000">
                <a:solidFill>
                  <a:schemeClr val="dk1"/>
                </a:solidFill>
                <a:latin typeface="Roboto"/>
                <a:ea typeface="Roboto"/>
                <a:cs typeface="Roboto"/>
                <a:sym typeface="Roboto"/>
              </a:rPr>
              <a:t>人工知能の</a:t>
            </a:r>
            <a:br>
              <a:rPr lang="en-US" sz="3000">
                <a:solidFill>
                  <a:schemeClr val="dk1"/>
                </a:solidFill>
                <a:latin typeface="Roboto"/>
                <a:ea typeface="Roboto"/>
                <a:cs typeface="Roboto"/>
                <a:sym typeface="Roboto"/>
              </a:rPr>
            </a:br>
            <a:r>
              <a:rPr lang="en-US" sz="3000">
                <a:solidFill>
                  <a:schemeClr val="dk1"/>
                </a:solidFill>
                <a:latin typeface="Roboto"/>
                <a:ea typeface="Roboto"/>
                <a:cs typeface="Roboto"/>
                <a:sym typeface="Roboto"/>
              </a:rPr>
              <a:t>分類方法</a:t>
            </a:r>
            <a:endParaRPr sz="3000">
              <a:solidFill>
                <a:schemeClr val="dk1"/>
              </a:solidFill>
              <a:latin typeface="Roboto"/>
              <a:ea typeface="Roboto"/>
              <a:cs typeface="Roboto"/>
              <a:sym typeface="Roboto"/>
            </a:endParaRPr>
          </a:p>
        </p:txBody>
      </p:sp>
      <p:sp>
        <p:nvSpPr>
          <p:cNvPr id="626" name="Google Shape;626;p102"/>
          <p:cNvSpPr/>
          <p:nvPr/>
        </p:nvSpPr>
        <p:spPr>
          <a:xfrm>
            <a:off x="8492225" y="7738675"/>
            <a:ext cx="4035900" cy="979500"/>
          </a:xfrm>
          <a:prstGeom prst="roundRect">
            <a:avLst>
              <a:gd name="adj" fmla="val 16667"/>
            </a:avLst>
          </a:prstGeom>
          <a:solidFill>
            <a:srgbClr val="FFE599"/>
          </a:solidFill>
          <a:ln w="9525" cap="flat" cmpd="sng">
            <a:solidFill>
              <a:srgbClr val="249C90"/>
            </a:solidFill>
            <a:prstDash val="solid"/>
            <a:round/>
            <a:headEnd type="none" w="sm" len="sm"/>
            <a:tailEnd type="none" w="sm" len="sm"/>
          </a:ln>
        </p:spPr>
        <p:txBody>
          <a:bodyPr spcFirstLastPara="1" wrap="square" lIns="130025" tIns="130025" rIns="130025" bIns="130025" anchor="ctr" anchorCtr="0">
            <a:noAutofit/>
          </a:bodyPr>
          <a:lstStyle/>
          <a:p>
            <a:pPr marL="0" lvl="0" indent="0" algn="l" rtl="0">
              <a:spcBef>
                <a:spcPts val="0"/>
              </a:spcBef>
              <a:spcAft>
                <a:spcPts val="0"/>
              </a:spcAft>
              <a:buNone/>
            </a:pPr>
            <a:r>
              <a:rPr lang="en-US" sz="3000">
                <a:solidFill>
                  <a:schemeClr val="dk1"/>
                </a:solidFill>
                <a:latin typeface="Roboto"/>
                <a:ea typeface="Roboto"/>
                <a:cs typeface="Roboto"/>
                <a:sym typeface="Roboto"/>
              </a:rPr>
              <a:t>人工知能の発展段階</a:t>
            </a:r>
            <a:endParaRPr sz="3000">
              <a:solidFill>
                <a:schemeClr val="dk1"/>
              </a:solidFill>
              <a:latin typeface="Roboto"/>
              <a:ea typeface="Roboto"/>
              <a:cs typeface="Roboto"/>
              <a:sym typeface="Roboto"/>
            </a:endParaRPr>
          </a:p>
        </p:txBody>
      </p:sp>
      <p:sp>
        <p:nvSpPr>
          <p:cNvPr id="627" name="Google Shape;627;p102"/>
          <p:cNvSpPr/>
          <p:nvPr/>
        </p:nvSpPr>
        <p:spPr>
          <a:xfrm>
            <a:off x="8492200" y="5063575"/>
            <a:ext cx="3776400" cy="1190400"/>
          </a:xfrm>
          <a:prstGeom prst="roundRect">
            <a:avLst>
              <a:gd name="adj" fmla="val 16667"/>
            </a:avLst>
          </a:prstGeom>
          <a:solidFill>
            <a:srgbClr val="FFE599"/>
          </a:solidFill>
          <a:ln w="9525" cap="flat" cmpd="sng">
            <a:solidFill>
              <a:srgbClr val="249C90"/>
            </a:solidFill>
            <a:prstDash val="solid"/>
            <a:round/>
            <a:headEnd type="none" w="sm" len="sm"/>
            <a:tailEnd type="none" w="sm" len="sm"/>
          </a:ln>
        </p:spPr>
        <p:txBody>
          <a:bodyPr spcFirstLastPara="1" wrap="square" lIns="130025" tIns="130025" rIns="130025" bIns="130025" anchor="t" anchorCtr="0">
            <a:noAutofit/>
          </a:bodyPr>
          <a:lstStyle/>
          <a:p>
            <a:pPr marL="0" lvl="0" indent="0" algn="ctr" rtl="0">
              <a:spcBef>
                <a:spcPts val="0"/>
              </a:spcBef>
              <a:spcAft>
                <a:spcPts val="0"/>
              </a:spcAft>
              <a:buNone/>
            </a:pPr>
            <a:r>
              <a:rPr lang="en-US" sz="3000">
                <a:solidFill>
                  <a:schemeClr val="dk1"/>
                </a:solidFill>
                <a:latin typeface="Roboto"/>
                <a:ea typeface="Roboto"/>
                <a:cs typeface="Roboto"/>
                <a:sym typeface="Roboto"/>
              </a:rPr>
              <a:t>人工知能の</a:t>
            </a:r>
            <a:br>
              <a:rPr lang="en-US" sz="3000">
                <a:solidFill>
                  <a:schemeClr val="dk1"/>
                </a:solidFill>
                <a:latin typeface="Roboto"/>
                <a:ea typeface="Roboto"/>
                <a:cs typeface="Roboto"/>
                <a:sym typeface="Roboto"/>
              </a:rPr>
            </a:br>
            <a:r>
              <a:rPr lang="en-US" sz="3000">
                <a:solidFill>
                  <a:schemeClr val="dk1"/>
                </a:solidFill>
                <a:latin typeface="Roboto"/>
                <a:ea typeface="Roboto"/>
                <a:cs typeface="Roboto"/>
                <a:sym typeface="Roboto"/>
              </a:rPr>
              <a:t>認知的状態</a:t>
            </a:r>
            <a:endParaRPr sz="3000">
              <a:solidFill>
                <a:schemeClr val="dk1"/>
              </a:solidFill>
              <a:latin typeface="Roboto"/>
              <a:ea typeface="Roboto"/>
              <a:cs typeface="Roboto"/>
              <a:sym typeface="Roboto"/>
            </a:endParaRPr>
          </a:p>
        </p:txBody>
      </p:sp>
      <p:sp>
        <p:nvSpPr>
          <p:cNvPr id="628" name="Google Shape;628;p102"/>
          <p:cNvSpPr/>
          <p:nvPr/>
        </p:nvSpPr>
        <p:spPr>
          <a:xfrm>
            <a:off x="8492225" y="6506575"/>
            <a:ext cx="4035900" cy="979500"/>
          </a:xfrm>
          <a:prstGeom prst="roundRect">
            <a:avLst>
              <a:gd name="adj" fmla="val 16667"/>
            </a:avLst>
          </a:prstGeom>
          <a:solidFill>
            <a:srgbClr val="FFE599"/>
          </a:solidFill>
          <a:ln w="9525" cap="flat" cmpd="sng">
            <a:solidFill>
              <a:srgbClr val="249C90"/>
            </a:solidFill>
            <a:prstDash val="solid"/>
            <a:round/>
            <a:headEnd type="none" w="sm" len="sm"/>
            <a:tailEnd type="none" w="sm" len="sm"/>
          </a:ln>
        </p:spPr>
        <p:txBody>
          <a:bodyPr spcFirstLastPara="1" wrap="square" lIns="130025" tIns="130025" rIns="130025" bIns="130025" anchor="ctr" anchorCtr="0">
            <a:noAutofit/>
          </a:bodyPr>
          <a:lstStyle/>
          <a:p>
            <a:pPr marL="0" lvl="0" indent="0" algn="l" rtl="0">
              <a:spcBef>
                <a:spcPts val="0"/>
              </a:spcBef>
              <a:spcAft>
                <a:spcPts val="0"/>
              </a:spcAft>
              <a:buNone/>
            </a:pPr>
            <a:r>
              <a:rPr lang="en-US" sz="3000">
                <a:solidFill>
                  <a:schemeClr val="dk1"/>
                </a:solidFill>
                <a:latin typeface="Roboto"/>
                <a:ea typeface="Roboto"/>
                <a:cs typeface="Roboto"/>
                <a:sym typeface="Roboto"/>
              </a:rPr>
              <a:t>対象となる分野</a:t>
            </a:r>
            <a:endParaRPr sz="3000">
              <a:solidFill>
                <a:schemeClr val="dk1"/>
              </a:solidFill>
              <a:latin typeface="Roboto"/>
              <a:ea typeface="Roboto"/>
              <a:cs typeface="Roboto"/>
              <a:sym typeface="Roboto"/>
            </a:endParaRPr>
          </a:p>
        </p:txBody>
      </p:sp>
      <p:cxnSp>
        <p:nvCxnSpPr>
          <p:cNvPr id="629" name="Google Shape;629;p102"/>
          <p:cNvCxnSpPr/>
          <p:nvPr/>
        </p:nvCxnSpPr>
        <p:spPr>
          <a:xfrm>
            <a:off x="7510963" y="6425300"/>
            <a:ext cx="906900" cy="630600"/>
          </a:xfrm>
          <a:prstGeom prst="bentConnector3">
            <a:avLst>
              <a:gd name="adj1" fmla="val 50000"/>
            </a:avLst>
          </a:prstGeom>
          <a:noFill/>
          <a:ln w="38100" cap="flat" cmpd="sng">
            <a:solidFill>
              <a:schemeClr val="dk1"/>
            </a:solidFill>
            <a:prstDash val="solid"/>
            <a:round/>
            <a:headEnd type="none" w="sm" len="sm"/>
            <a:tailEnd type="none" w="sm" len="sm"/>
          </a:ln>
        </p:spPr>
      </p:cxnSp>
      <p:cxnSp>
        <p:nvCxnSpPr>
          <p:cNvPr id="630" name="Google Shape;630;p102"/>
          <p:cNvCxnSpPr>
            <a:stCxn id="627" idx="1"/>
            <a:endCxn id="623" idx="3"/>
          </p:cNvCxnSpPr>
          <p:nvPr/>
        </p:nvCxnSpPr>
        <p:spPr>
          <a:xfrm flipH="1">
            <a:off x="7436500" y="5658775"/>
            <a:ext cx="1055700" cy="759600"/>
          </a:xfrm>
          <a:prstGeom prst="bentConnector3">
            <a:avLst>
              <a:gd name="adj1" fmla="val 49994"/>
            </a:avLst>
          </a:prstGeom>
          <a:noFill/>
          <a:ln w="38100" cap="flat" cmpd="sng">
            <a:solidFill>
              <a:schemeClr val="dk1"/>
            </a:solidFill>
            <a:prstDash val="solid"/>
            <a:round/>
            <a:headEnd type="none" w="sm" len="sm"/>
            <a:tailEnd type="none" w="sm" len="sm"/>
          </a:ln>
        </p:spPr>
      </p:cxnSp>
      <p:cxnSp>
        <p:nvCxnSpPr>
          <p:cNvPr id="631" name="Google Shape;631;p102"/>
          <p:cNvCxnSpPr>
            <a:endCxn id="626" idx="1"/>
          </p:cNvCxnSpPr>
          <p:nvPr/>
        </p:nvCxnSpPr>
        <p:spPr>
          <a:xfrm rot="-5400000" flipH="1">
            <a:off x="7498025" y="7234225"/>
            <a:ext cx="1464000" cy="524400"/>
          </a:xfrm>
          <a:prstGeom prst="bentConnector2">
            <a:avLst/>
          </a:prstGeom>
          <a:noFill/>
          <a:ln w="38100" cap="flat" cmpd="sng">
            <a:solidFill>
              <a:schemeClr val="dk1"/>
            </a:solidFill>
            <a:prstDash val="solid"/>
            <a:round/>
            <a:headEnd type="none" w="med" len="med"/>
            <a:tailEnd type="none" w="med" len="med"/>
          </a:ln>
        </p:spPr>
      </p:cxnSp>
      <p:sp>
        <p:nvSpPr>
          <p:cNvPr id="632" name="Google Shape;632;p102"/>
          <p:cNvSpPr/>
          <p:nvPr/>
        </p:nvSpPr>
        <p:spPr>
          <a:xfrm>
            <a:off x="8303700" y="6302875"/>
            <a:ext cx="4413900" cy="25902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0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sz="7000" b="1"/>
              <a:t>対象となる分野</a:t>
            </a:r>
            <a:endParaRPr sz="7000" b="1"/>
          </a:p>
        </p:txBody>
      </p:sp>
      <p:sp>
        <p:nvSpPr>
          <p:cNvPr id="638" name="Google Shape;638;p10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4"/>
          <p:cNvSpPr txBox="1">
            <a:spLocks noGrp="1"/>
          </p:cNvSpPr>
          <p:nvPr>
            <p:ph type="title"/>
          </p:nvPr>
        </p:nvSpPr>
        <p:spPr>
          <a:xfrm>
            <a:off x="3995600" y="111025"/>
            <a:ext cx="5420700" cy="12663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ペーア</a:t>
            </a:r>
            <a:endParaRPr b="0">
              <a:solidFill>
                <a:schemeClr val="accent5"/>
              </a:solidFill>
            </a:endParaRPr>
          </a:p>
        </p:txBody>
      </p:sp>
      <p:sp>
        <p:nvSpPr>
          <p:cNvPr id="644" name="Google Shape;644;p10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17</a:t>
            </a:fld>
            <a:endParaRPr/>
          </a:p>
        </p:txBody>
      </p:sp>
      <p:sp>
        <p:nvSpPr>
          <p:cNvPr id="645" name="Google Shape;645;p104"/>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46" name="Google Shape;646;p104"/>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47" name="Google Shape;647;p104"/>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648" name="Google Shape;648;p104"/>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時間：8分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a:t>
            </a:r>
            <a:r>
              <a:rPr lang="en-US" sz="3700" b="0" i="1">
                <a:solidFill>
                  <a:schemeClr val="accent5"/>
                </a:solidFill>
                <a:latin typeface="HiraKakuProN-W3"/>
                <a:ea typeface="HiraKakuProN-W3"/>
                <a:cs typeface="HiraKakuProN-W3"/>
                <a:sym typeface="HiraKakuProN-W3"/>
              </a:rPr>
              <a:t>日本語で</a:t>
            </a:r>
            <a:r>
              <a:rPr lang="en-US" sz="3200" b="0">
                <a:solidFill>
                  <a:schemeClr val="dk1"/>
                </a:solidFill>
                <a:latin typeface="HiraKakuProN-W3"/>
                <a:ea typeface="HiraKakuProN-W3"/>
                <a:cs typeface="HiraKakuProN-W3"/>
                <a:sym typeface="HiraKakuProN-W3"/>
              </a:rPr>
              <a:t>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649" name="Google Shape;649;p104"/>
          <p:cNvSpPr txBox="1"/>
          <p:nvPr/>
        </p:nvSpPr>
        <p:spPr>
          <a:xfrm>
            <a:off x="922250" y="2210700"/>
            <a:ext cx="115674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18〜24</a:t>
            </a:r>
            <a:r>
              <a:rPr lang="en-US" sz="3600" b="1"/>
              <a:t>ページを開き確認してください</a:t>
            </a:r>
            <a:endParaRPr sz="3600" b="1"/>
          </a:p>
          <a:p>
            <a:pPr marL="0" lvl="0" indent="0" algn="l" rtl="0">
              <a:spcBef>
                <a:spcPts val="0"/>
              </a:spcBef>
              <a:spcAft>
                <a:spcPts val="0"/>
              </a:spcAft>
              <a:buNone/>
            </a:pPr>
            <a:r>
              <a:rPr lang="en-US" sz="3600" b="1"/>
              <a:t>　　　　　　　</a:t>
            </a:r>
            <a:endParaRPr sz="4000" b="1">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0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18</a:t>
            </a:fld>
            <a:endParaRPr/>
          </a:p>
        </p:txBody>
      </p:sp>
      <p:sp>
        <p:nvSpPr>
          <p:cNvPr id="655" name="Google Shape;655;p10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56" name="Google Shape;656;p105"/>
          <p:cNvGraphicFramePr/>
          <p:nvPr/>
        </p:nvGraphicFramePr>
        <p:xfrm>
          <a:off x="590608" y="2196784"/>
          <a:ext cx="11603750" cy="7342302"/>
        </p:xfrm>
        <a:graphic>
          <a:graphicData uri="http://schemas.openxmlformats.org/drawingml/2006/table">
            <a:tbl>
              <a:tblPr>
                <a:noFill/>
                <a:tableStyleId>{8DD7D02E-8810-4D59-A242-375EF7A021B5}</a:tableStyleId>
              </a:tblPr>
              <a:tblGrid>
                <a:gridCol w="1047650">
                  <a:extLst>
                    <a:ext uri="{9D8B030D-6E8A-4147-A177-3AD203B41FA5}">
                      <a16:colId xmlns:a16="http://schemas.microsoft.com/office/drawing/2014/main" val="20000"/>
                    </a:ext>
                  </a:extLst>
                </a:gridCol>
                <a:gridCol w="4512225">
                  <a:extLst>
                    <a:ext uri="{9D8B030D-6E8A-4147-A177-3AD203B41FA5}">
                      <a16:colId xmlns:a16="http://schemas.microsoft.com/office/drawing/2014/main" val="20001"/>
                    </a:ext>
                  </a:extLst>
                </a:gridCol>
                <a:gridCol w="6043875">
                  <a:extLst>
                    <a:ext uri="{9D8B030D-6E8A-4147-A177-3AD203B41FA5}">
                      <a16:colId xmlns:a16="http://schemas.microsoft.com/office/drawing/2014/main" val="20002"/>
                    </a:ext>
                  </a:extLst>
                </a:gridCol>
              </a:tblGrid>
              <a:tr h="604075">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04075">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汎用人工知能</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特化型人工知能</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04075">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対象</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設計時</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対処する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振る舞い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代表例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子育て</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家事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吸い込む</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0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662" name="Google Shape;662;p10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501" name="Google Shape;501;p89"/>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502" name="Google Shape;502;p89"/>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07"/>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対象となる分野</a:t>
            </a:r>
            <a:endParaRPr sz="7000"/>
          </a:p>
        </p:txBody>
      </p:sp>
      <p:sp>
        <p:nvSpPr>
          <p:cNvPr id="668" name="Google Shape;668;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20</a:t>
            </a:fld>
            <a:endParaRPr/>
          </a:p>
        </p:txBody>
      </p:sp>
      <p:sp>
        <p:nvSpPr>
          <p:cNvPr id="669" name="Google Shape;669;p107"/>
          <p:cNvSpPr txBox="1"/>
          <p:nvPr/>
        </p:nvSpPr>
        <p:spPr>
          <a:xfrm>
            <a:off x="327500" y="2203824"/>
            <a:ext cx="12349800" cy="32898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2つ目は、</a:t>
            </a:r>
            <a:r>
              <a:rPr lang="en-US" sz="3000" b="1">
                <a:solidFill>
                  <a:schemeClr val="dk1"/>
                </a:solidFill>
              </a:rPr>
              <a:t>「汎用人工知能」</a:t>
            </a:r>
            <a:r>
              <a:rPr lang="en-US" sz="3000">
                <a:solidFill>
                  <a:schemeClr val="dk1"/>
                </a:solidFill>
              </a:rPr>
              <a:t>と</a:t>
            </a:r>
            <a:r>
              <a:rPr lang="en-US" sz="3000" b="1">
                <a:solidFill>
                  <a:schemeClr val="dk1"/>
                </a:solidFill>
              </a:rPr>
              <a:t>「特化型人工知能」</a:t>
            </a:r>
            <a:r>
              <a:rPr lang="en-US" sz="3000">
                <a:solidFill>
                  <a:schemeClr val="dk1"/>
                </a:solidFill>
              </a:rPr>
              <a:t>という分類で、</a:t>
            </a:r>
            <a:br>
              <a:rPr lang="en-US" sz="3000">
                <a:solidFill>
                  <a:schemeClr val="dk1"/>
                </a:solidFill>
              </a:rPr>
            </a:br>
            <a:r>
              <a:rPr lang="en-US" sz="3000">
                <a:solidFill>
                  <a:schemeClr val="dk1"/>
                </a:solidFill>
              </a:rPr>
              <a:t>これは対象となる分野に着目しています。</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まず、</a:t>
            </a:r>
            <a:r>
              <a:rPr lang="en-US" sz="3000" b="1">
                <a:solidFill>
                  <a:schemeClr val="dk1"/>
                </a:solidFill>
              </a:rPr>
              <a:t>汎用人工知能</a:t>
            </a:r>
            <a:r>
              <a:rPr lang="en-US" sz="3000">
                <a:solidFill>
                  <a:schemeClr val="dk1"/>
                </a:solidFill>
              </a:rPr>
              <a:t>はその名の通り対象となる分野が広く、設計時には想定されていない状況でも対処出来ます。</a:t>
            </a:r>
            <a:br>
              <a:rPr lang="en-US" sz="3000">
                <a:solidFill>
                  <a:schemeClr val="dk1"/>
                </a:solidFill>
              </a:rPr>
            </a:br>
            <a:r>
              <a:rPr lang="en-US" sz="3000">
                <a:solidFill>
                  <a:schemeClr val="dk1"/>
                </a:solidFill>
              </a:rPr>
              <a:t>これに対して</a:t>
            </a:r>
            <a:r>
              <a:rPr lang="en-US" sz="3000" b="1">
                <a:solidFill>
                  <a:schemeClr val="dk1"/>
                </a:solidFill>
              </a:rPr>
              <a:t>特化型人工知能</a:t>
            </a:r>
            <a:r>
              <a:rPr lang="en-US" sz="3000">
                <a:solidFill>
                  <a:schemeClr val="dk1"/>
                </a:solidFill>
              </a:rPr>
              <a:t>は、限定的な状況・目的においてのみ知的な振る舞いを見せるものです。</a:t>
            </a:r>
            <a:endParaRPr sz="3000">
              <a:solidFill>
                <a:schemeClr val="dk1"/>
              </a:solidFill>
            </a:endParaRPr>
          </a:p>
        </p:txBody>
      </p:sp>
      <p:sp>
        <p:nvSpPr>
          <p:cNvPr id="670" name="Google Shape;670;p107"/>
          <p:cNvSpPr txBox="1"/>
          <p:nvPr/>
        </p:nvSpPr>
        <p:spPr>
          <a:xfrm>
            <a:off x="0" y="5697325"/>
            <a:ext cx="12717300" cy="585000"/>
          </a:xfrm>
          <a:prstGeom prst="rect">
            <a:avLst/>
          </a:prstGeom>
          <a:noFill/>
          <a:ln>
            <a:noFill/>
          </a:ln>
        </p:spPr>
        <p:txBody>
          <a:bodyPr spcFirstLastPara="1" wrap="square" lIns="91425" tIns="91425" rIns="91425" bIns="91425" anchor="t" anchorCtr="0">
            <a:spAutoFit/>
          </a:bodyPr>
          <a:lstStyle/>
          <a:p>
            <a:pPr marL="457200" lvl="0" indent="-393700" algn="just" rtl="0">
              <a:lnSpc>
                <a:spcPct val="115000"/>
              </a:lnSpc>
              <a:spcBef>
                <a:spcPts val="0"/>
              </a:spcBef>
              <a:spcAft>
                <a:spcPts val="0"/>
              </a:spcAft>
              <a:buClr>
                <a:schemeClr val="accent5"/>
              </a:buClr>
              <a:buSzPts val="2600"/>
              <a:buChar char="➔"/>
            </a:pPr>
            <a:endParaRPr sz="1200"/>
          </a:p>
        </p:txBody>
      </p:sp>
      <p:sp>
        <p:nvSpPr>
          <p:cNvPr id="2" name="Hộp Văn bản 1">
            <a:extLst>
              <a:ext uri="{FF2B5EF4-FFF2-40B4-BE49-F238E27FC236}">
                <a16:creationId xmlns:a16="http://schemas.microsoft.com/office/drawing/2014/main" id="{6E83F06F-F58D-F68B-ACCB-DD900EDC7D45}"/>
              </a:ext>
            </a:extLst>
          </p:cNvPr>
          <p:cNvSpPr txBox="1"/>
          <p:nvPr/>
        </p:nvSpPr>
        <p:spPr>
          <a:xfrm>
            <a:off x="327500" y="5836024"/>
            <a:ext cx="12349800" cy="1938992"/>
          </a:xfrm>
          <a:prstGeom prst="rect">
            <a:avLst/>
          </a:prstGeom>
          <a:noFill/>
        </p:spPr>
        <p:txBody>
          <a:bodyPr wrap="square" rtlCol="0">
            <a:spAutoFit/>
          </a:bodyPr>
          <a:lstStyle/>
          <a:p>
            <a:r>
              <a:rPr lang="vi-VN" sz="2400">
                <a:latin typeface="+mj-lt"/>
              </a:rPr>
              <a:t>2 muc, AI chung và AI chuyên dụng chinh là 2 linh vực mục tiêu được chú trọng</a:t>
            </a:r>
          </a:p>
          <a:p>
            <a:r>
              <a:rPr lang="vi-VN" sz="2400">
                <a:latin typeface="+mj-lt"/>
              </a:rPr>
              <a:t>Đầu tiên, AI chung thì theo như cái tên của nó, linh vực mục tiêu rất rộng, dù trong trạng thai chưa xác định tại thời điểm thiết kế cũng có thể giải quyết được.</a:t>
            </a:r>
          </a:p>
          <a:p>
            <a:r>
              <a:rPr lang="vi-VN" sz="2400">
                <a:latin typeface="+mj-lt"/>
              </a:rPr>
              <a:t>Trái ngược với nó là AI chuyên dụng là những AI cho xem những hành xử thông minh  mang tinhs thời hạn và mục đích đã được xác định từ trước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animEffect transition="in" filter="fade">
                                      <p:cBhvr>
                                        <p:cTn id="7" dur="100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8"/>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対象となる分野</a:t>
            </a:r>
            <a:endParaRPr sz="7000"/>
          </a:p>
        </p:txBody>
      </p:sp>
      <p:sp>
        <p:nvSpPr>
          <p:cNvPr id="676" name="Google Shape;676;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21</a:t>
            </a:fld>
            <a:endParaRPr/>
          </a:p>
        </p:txBody>
      </p:sp>
      <p:sp>
        <p:nvSpPr>
          <p:cNvPr id="677" name="Google Shape;677;p108"/>
          <p:cNvSpPr txBox="1"/>
          <p:nvPr/>
        </p:nvSpPr>
        <p:spPr>
          <a:xfrm>
            <a:off x="383450" y="2258700"/>
            <a:ext cx="12349800" cy="29112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現在実現している人工知能は、ほぼすべてが特定のタスクのみに</a:t>
            </a:r>
            <a:br>
              <a:rPr lang="en-US" sz="3000">
                <a:solidFill>
                  <a:schemeClr val="dk1"/>
                </a:solidFill>
              </a:rPr>
            </a:br>
            <a:r>
              <a:rPr lang="en-US" sz="3000">
                <a:solidFill>
                  <a:schemeClr val="dk1"/>
                </a:solidFill>
              </a:rPr>
              <a:t>特化しているため、特化型人工知能といえるでしょう。iRobot社のルンバなどは、掃除に特化した特化型人工知能の代表例です。仮に掃除だけでなく、料理も子育てもできるようなヘルパーとして</a:t>
            </a:r>
            <a:br>
              <a:rPr lang="en-US" sz="3000">
                <a:solidFill>
                  <a:schemeClr val="dk1"/>
                </a:solidFill>
              </a:rPr>
            </a:br>
            <a:r>
              <a:rPr lang="en-US" sz="3000">
                <a:solidFill>
                  <a:schemeClr val="dk1"/>
                </a:solidFill>
              </a:rPr>
              <a:t>ロボットが開発されれば、汎用人工知能に分類されます。</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3200">
              <a:solidFill>
                <a:schemeClr val="dk1"/>
              </a:solidFill>
            </a:endParaRPr>
          </a:p>
        </p:txBody>
      </p:sp>
      <p:sp>
        <p:nvSpPr>
          <p:cNvPr id="678" name="Google Shape;678;p108"/>
          <p:cNvSpPr txBox="1"/>
          <p:nvPr/>
        </p:nvSpPr>
        <p:spPr>
          <a:xfrm>
            <a:off x="154100" y="5383175"/>
            <a:ext cx="12349800" cy="585000"/>
          </a:xfrm>
          <a:prstGeom prst="rect">
            <a:avLst/>
          </a:prstGeom>
          <a:noFill/>
          <a:ln>
            <a:noFill/>
          </a:ln>
        </p:spPr>
        <p:txBody>
          <a:bodyPr spcFirstLastPara="1" wrap="square" lIns="91425" tIns="91425" rIns="91425" bIns="91425" anchor="t" anchorCtr="0">
            <a:spAutoFit/>
          </a:bodyPr>
          <a:lstStyle/>
          <a:p>
            <a:pPr marL="457200" lvl="0" indent="-393700" algn="just" rtl="0">
              <a:lnSpc>
                <a:spcPct val="115000"/>
              </a:lnSpc>
              <a:spcBef>
                <a:spcPts val="0"/>
              </a:spcBef>
              <a:spcAft>
                <a:spcPts val="0"/>
              </a:spcAft>
              <a:buClr>
                <a:schemeClr val="accent5"/>
              </a:buClr>
              <a:buSzPts val="2600"/>
              <a:buChar char="➔"/>
            </a:pP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10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09"/>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対象となる分野</a:t>
            </a:r>
            <a:endParaRPr sz="7000"/>
          </a:p>
        </p:txBody>
      </p:sp>
      <p:sp>
        <p:nvSpPr>
          <p:cNvPr id="684" name="Google Shape;684;p10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22</a:t>
            </a:fld>
            <a:endParaRPr/>
          </a:p>
        </p:txBody>
      </p:sp>
      <p:sp>
        <p:nvSpPr>
          <p:cNvPr id="685" name="Google Shape;685;p109"/>
          <p:cNvSpPr txBox="1"/>
          <p:nvPr/>
        </p:nvSpPr>
        <p:spPr>
          <a:xfrm>
            <a:off x="383450" y="2525400"/>
            <a:ext cx="12349800" cy="19344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200">
                <a:solidFill>
                  <a:schemeClr val="dk1"/>
                </a:solidFill>
              </a:rPr>
              <a:t>今回の分類は、知能そのものではなく対象となる分野に着目して</a:t>
            </a:r>
            <a:br>
              <a:rPr lang="en-US" sz="3200">
                <a:solidFill>
                  <a:schemeClr val="dk1"/>
                </a:solidFill>
              </a:rPr>
            </a:br>
            <a:r>
              <a:rPr lang="en-US" sz="3200">
                <a:solidFill>
                  <a:schemeClr val="dk1"/>
                </a:solidFill>
              </a:rPr>
              <a:t>いる点で「強い人工知能と弱い人工知能」の分類とは異なります。</a:t>
            </a:r>
            <a:br>
              <a:rPr lang="en-US" sz="3200">
                <a:solidFill>
                  <a:schemeClr val="dk1"/>
                </a:solidFill>
              </a:rPr>
            </a:br>
            <a:r>
              <a:rPr lang="en-US" sz="3200">
                <a:solidFill>
                  <a:schemeClr val="dk1"/>
                </a:solidFill>
              </a:rPr>
              <a:t>ただし、分類の結果自体はほぼ変わらないと考えてよいでしょう。</a:t>
            </a:r>
            <a:endParaRPr sz="3200">
              <a:solidFill>
                <a:schemeClr val="dk1"/>
              </a:solidFill>
            </a:endParaRPr>
          </a:p>
        </p:txBody>
      </p:sp>
      <p:sp>
        <p:nvSpPr>
          <p:cNvPr id="686" name="Google Shape;686;p109"/>
          <p:cNvSpPr txBox="1"/>
          <p:nvPr/>
        </p:nvSpPr>
        <p:spPr>
          <a:xfrm>
            <a:off x="132200" y="4939775"/>
            <a:ext cx="12585000" cy="12438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br>
              <a:rPr lang="en-US" sz="3200">
                <a:solidFill>
                  <a:schemeClr val="dk1"/>
                </a:solidFill>
              </a:rPr>
            </a:br>
            <a:endParaRPr sz="32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animEffect transition="in" filter="fade">
                                      <p:cBhvr>
                                        <p:cTn id="7" dur="1000"/>
                                        <p:tgtEl>
                                          <p:spTgt spid="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0"/>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Autofit/>
          </a:bodyPr>
          <a:lstStyle/>
          <a:p>
            <a:pPr marL="0" lvl="0" indent="0" algn="l" rtl="0">
              <a:lnSpc>
                <a:spcPct val="115000"/>
              </a:lnSpc>
              <a:spcBef>
                <a:spcPts val="3200"/>
              </a:spcBef>
              <a:spcAft>
                <a:spcPts val="3200"/>
              </a:spcAft>
              <a:buClr>
                <a:schemeClr val="dk1"/>
              </a:buClr>
              <a:buSzPts val="990"/>
              <a:buFont typeface="Arial"/>
              <a:buNone/>
            </a:pPr>
            <a:r>
              <a:rPr lang="en-US" sz="5600"/>
              <a:t>「家事」という分野における</a:t>
            </a:r>
            <a:br>
              <a:rPr lang="en-US" sz="5600"/>
            </a:br>
            <a:r>
              <a:rPr lang="en-US" sz="5600"/>
              <a:t>汎用人工知能と特化型人工知能</a:t>
            </a:r>
            <a:endParaRPr sz="5600"/>
          </a:p>
        </p:txBody>
      </p:sp>
      <p:sp>
        <p:nvSpPr>
          <p:cNvPr id="692" name="Google Shape;692;p11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23</a:t>
            </a:fld>
            <a:endParaRPr/>
          </a:p>
        </p:txBody>
      </p:sp>
      <p:pic>
        <p:nvPicPr>
          <p:cNvPr id="693" name="Google Shape;693;p110"/>
          <p:cNvPicPr preferRelativeResize="0"/>
          <p:nvPr/>
        </p:nvPicPr>
        <p:blipFill rotWithShape="1">
          <a:blip r:embed="rId3">
            <a:alphaModFix/>
          </a:blip>
          <a:srcRect t="18949"/>
          <a:stretch/>
        </p:blipFill>
        <p:spPr>
          <a:xfrm>
            <a:off x="3461500" y="3182012"/>
            <a:ext cx="5052275" cy="3224025"/>
          </a:xfrm>
          <a:prstGeom prst="rect">
            <a:avLst/>
          </a:prstGeom>
          <a:noFill/>
          <a:ln>
            <a:noFill/>
          </a:ln>
        </p:spPr>
      </p:pic>
      <p:sp>
        <p:nvSpPr>
          <p:cNvPr id="694" name="Google Shape;694;p110"/>
          <p:cNvSpPr/>
          <p:nvPr/>
        </p:nvSpPr>
        <p:spPr>
          <a:xfrm>
            <a:off x="609225" y="6764950"/>
            <a:ext cx="5751900" cy="2337300"/>
          </a:xfrm>
          <a:prstGeom prst="wedgeRoundRectCallout">
            <a:avLst>
              <a:gd name="adj1" fmla="val 37442"/>
              <a:gd name="adj2" fmla="val -83511"/>
              <a:gd name="adj3" fmla="val 0"/>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600"/>
              <a:t>・家事全般を行うことができる</a:t>
            </a:r>
            <a:endParaRPr sz="2600"/>
          </a:p>
          <a:p>
            <a:pPr marL="0" lvl="0" indent="0" algn="l" rtl="0">
              <a:lnSpc>
                <a:spcPct val="115000"/>
              </a:lnSpc>
              <a:spcBef>
                <a:spcPts val="0"/>
              </a:spcBef>
              <a:spcAft>
                <a:spcPts val="0"/>
              </a:spcAft>
              <a:buNone/>
            </a:pPr>
            <a:r>
              <a:rPr lang="en-US" sz="2600"/>
              <a:t>→ 掃除においては</a:t>
            </a:r>
            <a:r>
              <a:rPr lang="en-US" sz="2600">
                <a:solidFill>
                  <a:schemeClr val="dk1"/>
                </a:solidFill>
              </a:rPr>
              <a:t>吸い込んでは</a:t>
            </a:r>
            <a:endParaRPr sz="2600"/>
          </a:p>
          <a:p>
            <a:pPr marL="0" lvl="0" indent="0" algn="l" rtl="0">
              <a:lnSpc>
                <a:spcPct val="115000"/>
              </a:lnSpc>
              <a:spcBef>
                <a:spcPts val="0"/>
              </a:spcBef>
              <a:spcAft>
                <a:spcPts val="0"/>
              </a:spcAft>
              <a:buNone/>
            </a:pPr>
            <a:r>
              <a:rPr lang="en-US" sz="2600"/>
              <a:t>いけないものを避けて掃除できる</a:t>
            </a:r>
            <a:endParaRPr sz="2600"/>
          </a:p>
          <a:p>
            <a:pPr marL="0" lvl="0" indent="0" algn="l" rtl="0">
              <a:lnSpc>
                <a:spcPct val="115000"/>
              </a:lnSpc>
              <a:spcBef>
                <a:spcPts val="0"/>
              </a:spcBef>
              <a:spcAft>
                <a:spcPts val="0"/>
              </a:spcAft>
              <a:buNone/>
            </a:pPr>
            <a:r>
              <a:rPr lang="en-US" sz="2600"/>
              <a:t>など、想定外の事態にも対応できる</a:t>
            </a:r>
            <a:endParaRPr sz="2600"/>
          </a:p>
        </p:txBody>
      </p:sp>
      <p:sp>
        <p:nvSpPr>
          <p:cNvPr id="695" name="Google Shape;695;p110"/>
          <p:cNvSpPr/>
          <p:nvPr/>
        </p:nvSpPr>
        <p:spPr>
          <a:xfrm>
            <a:off x="7245625" y="6629400"/>
            <a:ext cx="5471700" cy="2472900"/>
          </a:xfrm>
          <a:prstGeom prst="wedgeRoundRectCallout">
            <a:avLst>
              <a:gd name="adj1" fmla="val -39676"/>
              <a:gd name="adj2" fmla="val -79273"/>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600"/>
              <a:t>・ </a:t>
            </a:r>
            <a:endParaRPr sz="2600"/>
          </a:p>
        </p:txBody>
      </p:sp>
      <p:sp>
        <p:nvSpPr>
          <p:cNvPr id="696" name="Google Shape;696;p110"/>
          <p:cNvSpPr txBox="1"/>
          <p:nvPr/>
        </p:nvSpPr>
        <p:spPr>
          <a:xfrm>
            <a:off x="4745825" y="2535500"/>
            <a:ext cx="2980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highlight>
                  <a:srgbClr val="93C47D"/>
                </a:highlight>
              </a:rPr>
              <a:t>汎用人工知能</a:t>
            </a:r>
            <a:endParaRPr sz="3000">
              <a:solidFill>
                <a:schemeClr val="lt1"/>
              </a:solidFill>
              <a:highlight>
                <a:srgbClr val="93C47D"/>
              </a:highlight>
            </a:endParaRPr>
          </a:p>
        </p:txBody>
      </p:sp>
      <p:sp>
        <p:nvSpPr>
          <p:cNvPr id="697" name="Google Shape;697;p110"/>
          <p:cNvSpPr/>
          <p:nvPr/>
        </p:nvSpPr>
        <p:spPr>
          <a:xfrm>
            <a:off x="6371363" y="6854050"/>
            <a:ext cx="864000" cy="2159100"/>
          </a:xfrm>
          <a:prstGeom prst="rightArrow">
            <a:avLst>
              <a:gd name="adj1" fmla="val 32000"/>
              <a:gd name="adj2" fmla="val 64000"/>
            </a:avLst>
          </a:prstGeom>
          <a:blipFill rotWithShape="1">
            <a:blip r:embed="rId4">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11"/>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Autofit/>
          </a:bodyPr>
          <a:lstStyle/>
          <a:p>
            <a:pPr marL="0" lvl="0" indent="0" algn="l" rtl="0">
              <a:lnSpc>
                <a:spcPct val="115000"/>
              </a:lnSpc>
              <a:spcBef>
                <a:spcPts val="3200"/>
              </a:spcBef>
              <a:spcAft>
                <a:spcPts val="3200"/>
              </a:spcAft>
              <a:buClr>
                <a:schemeClr val="dk1"/>
              </a:buClr>
              <a:buSzPts val="990"/>
              <a:buFont typeface="Arial"/>
              <a:buNone/>
            </a:pPr>
            <a:r>
              <a:rPr lang="en-US" sz="5600"/>
              <a:t>「家事」という分野における</a:t>
            </a:r>
            <a:br>
              <a:rPr lang="en-US" sz="5600"/>
            </a:br>
            <a:r>
              <a:rPr lang="en-US" sz="5600"/>
              <a:t>汎用人工知能と特化型人工知能</a:t>
            </a:r>
            <a:endParaRPr sz="5600"/>
          </a:p>
        </p:txBody>
      </p:sp>
      <p:sp>
        <p:nvSpPr>
          <p:cNvPr id="703" name="Google Shape;703;p11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24</a:t>
            </a:fld>
            <a:endParaRPr/>
          </a:p>
        </p:txBody>
      </p:sp>
      <p:pic>
        <p:nvPicPr>
          <p:cNvPr id="704" name="Google Shape;704;p111"/>
          <p:cNvPicPr preferRelativeResize="0"/>
          <p:nvPr/>
        </p:nvPicPr>
        <p:blipFill rotWithShape="1">
          <a:blip r:embed="rId3">
            <a:alphaModFix/>
          </a:blip>
          <a:srcRect t="24823"/>
          <a:stretch/>
        </p:blipFill>
        <p:spPr>
          <a:xfrm>
            <a:off x="4718319" y="3105100"/>
            <a:ext cx="3224356" cy="2969750"/>
          </a:xfrm>
          <a:prstGeom prst="rect">
            <a:avLst/>
          </a:prstGeom>
          <a:noFill/>
          <a:ln>
            <a:noFill/>
          </a:ln>
        </p:spPr>
      </p:pic>
      <p:sp>
        <p:nvSpPr>
          <p:cNvPr id="705" name="Google Shape;705;p111"/>
          <p:cNvSpPr/>
          <p:nvPr/>
        </p:nvSpPr>
        <p:spPr>
          <a:xfrm>
            <a:off x="476250" y="6884175"/>
            <a:ext cx="5763000" cy="2337300"/>
          </a:xfrm>
          <a:prstGeom prst="wedgeRoundRectCallout">
            <a:avLst>
              <a:gd name="adj1" fmla="val 37903"/>
              <a:gd name="adj2" fmla="val -90242"/>
              <a:gd name="adj3"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US" sz="2600"/>
              <a:t>・ </a:t>
            </a:r>
            <a:endParaRPr sz="2600" b="1">
              <a:solidFill>
                <a:schemeClr val="accent5"/>
              </a:solidFill>
            </a:endParaRPr>
          </a:p>
        </p:txBody>
      </p:sp>
      <p:sp>
        <p:nvSpPr>
          <p:cNvPr id="706" name="Google Shape;706;p111"/>
          <p:cNvSpPr/>
          <p:nvPr/>
        </p:nvSpPr>
        <p:spPr>
          <a:xfrm>
            <a:off x="7245600" y="6884175"/>
            <a:ext cx="5471700" cy="2337300"/>
          </a:xfrm>
          <a:prstGeom prst="wedgeRoundRectCallout">
            <a:avLst>
              <a:gd name="adj1" fmla="val -41765"/>
              <a:gd name="adj2" fmla="val -91872"/>
              <a:gd name="adj3" fmla="val 0"/>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600"/>
              <a:t>・(たとえば) できるのは掃除のみ</a:t>
            </a:r>
            <a:endParaRPr sz="2600"/>
          </a:p>
          <a:p>
            <a:pPr marL="0" lvl="0" indent="0" algn="l" rtl="0">
              <a:lnSpc>
                <a:spcPct val="115000"/>
              </a:lnSpc>
              <a:spcBef>
                <a:spcPts val="0"/>
              </a:spcBef>
              <a:spcAft>
                <a:spcPts val="0"/>
              </a:spcAft>
              <a:buNone/>
            </a:pPr>
            <a:r>
              <a:rPr lang="en-US" sz="2600"/>
              <a:t>→ コンセントに引っかかって</a:t>
            </a:r>
            <a:endParaRPr sz="2600"/>
          </a:p>
          <a:p>
            <a:pPr marL="0" lvl="0" indent="0" algn="l" rtl="0">
              <a:lnSpc>
                <a:spcPct val="115000"/>
              </a:lnSpc>
              <a:spcBef>
                <a:spcPts val="0"/>
              </a:spcBef>
              <a:spcAft>
                <a:spcPts val="0"/>
              </a:spcAft>
              <a:buNone/>
            </a:pPr>
            <a:r>
              <a:rPr lang="en-US" sz="2600"/>
              <a:t>しまうなど、想定外の事態には</a:t>
            </a:r>
            <a:endParaRPr sz="2600"/>
          </a:p>
          <a:p>
            <a:pPr marL="0" lvl="0" indent="0" algn="l" rtl="0">
              <a:lnSpc>
                <a:spcPct val="115000"/>
              </a:lnSpc>
              <a:spcBef>
                <a:spcPts val="0"/>
              </a:spcBef>
              <a:spcAft>
                <a:spcPts val="0"/>
              </a:spcAft>
              <a:buNone/>
            </a:pPr>
            <a:r>
              <a:rPr lang="en-US" sz="2600"/>
              <a:t>対応出来ない</a:t>
            </a:r>
            <a:endParaRPr sz="2600"/>
          </a:p>
        </p:txBody>
      </p:sp>
      <p:sp>
        <p:nvSpPr>
          <p:cNvPr id="707" name="Google Shape;707;p111"/>
          <p:cNvSpPr txBox="1"/>
          <p:nvPr/>
        </p:nvSpPr>
        <p:spPr>
          <a:xfrm>
            <a:off x="4840100" y="2458600"/>
            <a:ext cx="2980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lt1"/>
                </a:solidFill>
                <a:highlight>
                  <a:srgbClr val="93C47D"/>
                </a:highlight>
              </a:rPr>
              <a:t>特化型人工知能</a:t>
            </a:r>
            <a:endParaRPr sz="3000">
              <a:solidFill>
                <a:schemeClr val="lt1"/>
              </a:solidFill>
              <a:highlight>
                <a:srgbClr val="93C47D"/>
              </a:highlight>
            </a:endParaRPr>
          </a:p>
        </p:txBody>
      </p:sp>
      <p:sp>
        <p:nvSpPr>
          <p:cNvPr id="708" name="Google Shape;708;p111"/>
          <p:cNvSpPr/>
          <p:nvPr/>
        </p:nvSpPr>
        <p:spPr>
          <a:xfrm flipH="1">
            <a:off x="6310475" y="6973275"/>
            <a:ext cx="864000" cy="2159100"/>
          </a:xfrm>
          <a:prstGeom prst="rightArrow">
            <a:avLst>
              <a:gd name="adj1" fmla="val 32000"/>
              <a:gd name="adj2" fmla="val 64000"/>
            </a:avLst>
          </a:prstGeom>
          <a:blipFill rotWithShape="1">
            <a:blip r:embed="rId4">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sz="7000" b="1"/>
              <a:t>人工知能の発展段階</a:t>
            </a:r>
            <a:endParaRPr sz="7000" b="1"/>
          </a:p>
        </p:txBody>
      </p:sp>
      <p:sp>
        <p:nvSpPr>
          <p:cNvPr id="714" name="Google Shape;714;p11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13"/>
          <p:cNvSpPr txBox="1">
            <a:spLocks noGrp="1"/>
          </p:cNvSpPr>
          <p:nvPr>
            <p:ph type="title"/>
          </p:nvPr>
        </p:nvSpPr>
        <p:spPr>
          <a:xfrm>
            <a:off x="3995600" y="111025"/>
            <a:ext cx="5420700" cy="12663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ペーア</a:t>
            </a:r>
            <a:endParaRPr b="0">
              <a:solidFill>
                <a:schemeClr val="accent5"/>
              </a:solidFill>
            </a:endParaRPr>
          </a:p>
        </p:txBody>
      </p:sp>
      <p:sp>
        <p:nvSpPr>
          <p:cNvPr id="720" name="Google Shape;720;p11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26</a:t>
            </a:fld>
            <a:endParaRPr/>
          </a:p>
        </p:txBody>
      </p:sp>
      <p:sp>
        <p:nvSpPr>
          <p:cNvPr id="721" name="Google Shape;721;p113"/>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722" name="Google Shape;722;p113"/>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723" name="Google Shape;723;p113"/>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724" name="Google Shape;724;p113"/>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a:t>
            </a:r>
            <a:r>
              <a:rPr lang="en-US" sz="3700" b="0" i="1">
                <a:solidFill>
                  <a:schemeClr val="accent5"/>
                </a:solidFill>
                <a:latin typeface="HiraKakuProN-W3"/>
                <a:ea typeface="HiraKakuProN-W3"/>
                <a:cs typeface="HiraKakuProN-W3"/>
                <a:sym typeface="HiraKakuProN-W3"/>
              </a:rPr>
              <a:t>日本語で</a:t>
            </a:r>
            <a:r>
              <a:rPr lang="en-US" sz="3200" b="0">
                <a:solidFill>
                  <a:schemeClr val="dk1"/>
                </a:solidFill>
                <a:latin typeface="HiraKakuProN-W3"/>
                <a:ea typeface="HiraKakuProN-W3"/>
                <a:cs typeface="HiraKakuProN-W3"/>
                <a:sym typeface="HiraKakuProN-W3"/>
              </a:rPr>
              <a:t>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725" name="Google Shape;725;p113"/>
          <p:cNvSpPr txBox="1"/>
          <p:nvPr/>
        </p:nvSpPr>
        <p:spPr>
          <a:xfrm>
            <a:off x="922250" y="2210700"/>
            <a:ext cx="115674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27〜34</a:t>
            </a:r>
            <a:r>
              <a:rPr lang="en-US" sz="3600" b="1"/>
              <a:t>ページを開き確認してください</a:t>
            </a:r>
            <a:endParaRPr sz="3600" b="1"/>
          </a:p>
          <a:p>
            <a:pPr marL="0" lvl="0" indent="0" algn="l" rtl="0">
              <a:spcBef>
                <a:spcPts val="0"/>
              </a:spcBef>
              <a:spcAft>
                <a:spcPts val="0"/>
              </a:spcAft>
              <a:buNone/>
            </a:pPr>
            <a:r>
              <a:rPr lang="en-US" sz="3600" b="1"/>
              <a:t>　　　　　　　</a:t>
            </a:r>
            <a:endParaRPr sz="4000" b="1">
              <a:solidFill>
                <a:schemeClr val="accent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1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27</a:t>
            </a:fld>
            <a:endParaRPr/>
          </a:p>
        </p:txBody>
      </p:sp>
      <p:sp>
        <p:nvSpPr>
          <p:cNvPr id="731" name="Google Shape;731;p11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32" name="Google Shape;732;p114"/>
          <p:cNvGraphicFramePr/>
          <p:nvPr/>
        </p:nvGraphicFramePr>
        <p:xfrm>
          <a:off x="700533" y="1932584"/>
          <a:ext cx="11603750" cy="8020071"/>
        </p:xfrm>
        <a:graphic>
          <a:graphicData uri="http://schemas.openxmlformats.org/drawingml/2006/table">
            <a:tbl>
              <a:tblPr>
                <a:noFill/>
                <a:tableStyleId>{8DD7D02E-8810-4D59-A242-375EF7A021B5}</a:tableStyleId>
              </a:tblPr>
              <a:tblGrid>
                <a:gridCol w="1047650">
                  <a:extLst>
                    <a:ext uri="{9D8B030D-6E8A-4147-A177-3AD203B41FA5}">
                      <a16:colId xmlns:a16="http://schemas.microsoft.com/office/drawing/2014/main" val="20000"/>
                    </a:ext>
                  </a:extLst>
                </a:gridCol>
                <a:gridCol w="4512225">
                  <a:extLst>
                    <a:ext uri="{9D8B030D-6E8A-4147-A177-3AD203B41FA5}">
                      <a16:colId xmlns:a16="http://schemas.microsoft.com/office/drawing/2014/main" val="20001"/>
                    </a:ext>
                  </a:extLst>
                </a:gridCol>
                <a:gridCol w="6043875">
                  <a:extLst>
                    <a:ext uri="{9D8B030D-6E8A-4147-A177-3AD203B41FA5}">
                      <a16:colId xmlns:a16="http://schemas.microsoft.com/office/drawing/2014/main" val="20002"/>
                    </a:ext>
                  </a:extLst>
                </a:gridCol>
              </a:tblGrid>
              <a:tr h="604075">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04075">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発展段階</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単純</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04075">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制御工学</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古典的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枠組み</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検索エンジン</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自ら</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特徴量</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抽出</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組み込む</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読み込む</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738" name="Google Shape;738;p11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6"/>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人工知能の発展段階</a:t>
            </a:r>
            <a:endParaRPr sz="7000"/>
          </a:p>
        </p:txBody>
      </p:sp>
      <p:sp>
        <p:nvSpPr>
          <p:cNvPr id="744" name="Google Shape;744;p11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29</a:t>
            </a:fld>
            <a:endParaRPr/>
          </a:p>
        </p:txBody>
      </p:sp>
      <p:sp>
        <p:nvSpPr>
          <p:cNvPr id="745" name="Google Shape;745;p116"/>
          <p:cNvSpPr txBox="1"/>
          <p:nvPr/>
        </p:nvSpPr>
        <p:spPr>
          <a:xfrm>
            <a:off x="396300" y="2262925"/>
            <a:ext cx="12407400" cy="25368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200">
                <a:solidFill>
                  <a:schemeClr val="dk1"/>
                </a:solidFill>
              </a:rPr>
              <a:t>3つ目は「人工知能の発展段階」に着目した分類です。</a:t>
            </a:r>
            <a:br>
              <a:rPr lang="en-US" sz="3200">
                <a:solidFill>
                  <a:schemeClr val="dk1"/>
                </a:solidFill>
              </a:rPr>
            </a:br>
            <a:r>
              <a:rPr lang="en-US" sz="3200">
                <a:solidFill>
                  <a:schemeClr val="dk1"/>
                </a:solidFill>
              </a:rPr>
              <a:t>もっとも低い段階であるレベル1は、単純な制御プログラムの</a:t>
            </a:r>
            <a:br>
              <a:rPr lang="en-US" sz="3200">
                <a:solidFill>
                  <a:schemeClr val="dk1"/>
                </a:solidFill>
              </a:rPr>
            </a:br>
            <a:r>
              <a:rPr lang="en-US" sz="3200">
                <a:solidFill>
                  <a:schemeClr val="dk1"/>
                </a:solidFill>
              </a:rPr>
              <a:t>ことで、制御工学やシステム工学と呼ばれる技術を、家電などの</a:t>
            </a:r>
            <a:br>
              <a:rPr lang="en-US" sz="3200">
                <a:solidFill>
                  <a:schemeClr val="dk1"/>
                </a:solidFill>
              </a:rPr>
            </a:br>
            <a:r>
              <a:rPr lang="en-US" sz="3200">
                <a:solidFill>
                  <a:schemeClr val="dk1"/>
                </a:solidFill>
              </a:rPr>
              <a:t>マーケティングのために人工知能と呼んでいるに過ぎません。</a:t>
            </a:r>
            <a:endParaRPr sz="3200">
              <a:solidFill>
                <a:schemeClr val="dk1"/>
              </a:solidFill>
            </a:endParaRPr>
          </a:p>
        </p:txBody>
      </p:sp>
      <p:sp>
        <p:nvSpPr>
          <p:cNvPr id="746" name="Google Shape;746;p116"/>
          <p:cNvSpPr txBox="1"/>
          <p:nvPr/>
        </p:nvSpPr>
        <p:spPr>
          <a:xfrm>
            <a:off x="397850" y="5266038"/>
            <a:ext cx="12321000" cy="615600"/>
          </a:xfrm>
          <a:prstGeom prst="rect">
            <a:avLst/>
          </a:prstGeom>
          <a:noFill/>
          <a:ln>
            <a:noFill/>
          </a:ln>
        </p:spPr>
        <p:txBody>
          <a:bodyPr spcFirstLastPara="1" wrap="square" lIns="91425" tIns="91425" rIns="91425" bIns="91425" anchor="t" anchorCtr="0">
            <a:spAutoFit/>
          </a:bodyPr>
          <a:lstStyle/>
          <a:p>
            <a:pPr marL="457200" marR="0" lvl="0" indent="-406400" algn="just" rtl="0">
              <a:lnSpc>
                <a:spcPct val="115000"/>
              </a:lnSpc>
              <a:spcBef>
                <a:spcPts val="0"/>
              </a:spcBef>
              <a:spcAft>
                <a:spcPts val="0"/>
              </a:spcAft>
              <a:buClr>
                <a:schemeClr val="accent5"/>
              </a:buClr>
              <a:buSzPts val="2800"/>
              <a:buChar char="➔"/>
            </a:pPr>
            <a:endParaRPr/>
          </a:p>
        </p:txBody>
      </p:sp>
      <p:sp>
        <p:nvSpPr>
          <p:cNvPr id="2" name="Hộp Văn bản 1">
            <a:extLst>
              <a:ext uri="{FF2B5EF4-FFF2-40B4-BE49-F238E27FC236}">
                <a16:creationId xmlns:a16="http://schemas.microsoft.com/office/drawing/2014/main" id="{C7649D88-06E4-A228-3B71-57E7086371FA}"/>
              </a:ext>
            </a:extLst>
          </p:cNvPr>
          <p:cNvSpPr txBox="1"/>
          <p:nvPr/>
        </p:nvSpPr>
        <p:spPr>
          <a:xfrm>
            <a:off x="551329" y="5499847"/>
            <a:ext cx="11818471" cy="1015663"/>
          </a:xfrm>
          <a:prstGeom prst="rect">
            <a:avLst/>
          </a:prstGeom>
          <a:noFill/>
        </p:spPr>
        <p:txBody>
          <a:bodyPr wrap="square" rtlCol="0">
            <a:spAutoFit/>
          </a:bodyPr>
          <a:lstStyle/>
          <a:p>
            <a:r>
              <a:rPr lang="en-US" sz="2000"/>
              <a:t>Thứ 3 là phân loại theo giai đoạn phát triển của AI. Mức độ thấp nhất là level 1. level 1 chỉ là các Ai để tiếp thị cho sản phẩm đồ điện tử, là các kĩ thuật mà gọi là kĩ thuật điều khiển hay kĩ thuật hệ thống thông qua các chương trình điều khiển đơn giản.</a:t>
            </a:r>
            <a:endParaRPr lang="vi-V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9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508" name="Google Shape;508;p90"/>
          <p:cNvSpPr txBox="1">
            <a:spLocks noGrp="1"/>
          </p:cNvSpPr>
          <p:nvPr>
            <p:ph type="body" idx="1"/>
          </p:nvPr>
        </p:nvSpPr>
        <p:spPr>
          <a:xfrm>
            <a:off x="799600" y="2528850"/>
            <a:ext cx="11099700" cy="7368900"/>
          </a:xfrm>
          <a:prstGeom prst="rect">
            <a:avLst/>
          </a:prstGeom>
          <a:noFill/>
          <a:ln>
            <a:noFill/>
          </a:ln>
        </p:spPr>
        <p:txBody>
          <a:bodyPr spcFirstLastPara="1" wrap="square" lIns="50800" tIns="50800" rIns="50800" bIns="50800" anchor="t" anchorCtr="0">
            <a:noAutofit/>
          </a:bodyPr>
          <a:lstStyle/>
          <a:p>
            <a:pPr marL="457200" marR="0" lvl="0" indent="-450850" algn="l" rtl="0">
              <a:lnSpc>
                <a:spcPct val="115000"/>
              </a:lnSpc>
              <a:spcBef>
                <a:spcPts val="0"/>
              </a:spcBef>
              <a:spcAft>
                <a:spcPts val="0"/>
              </a:spcAft>
              <a:buSzPts val="3500"/>
              <a:buAutoNum type="arabicPeriod"/>
            </a:pPr>
            <a:r>
              <a:rPr lang="en-US" sz="3500"/>
              <a:t>ミニテストと解説</a:t>
            </a:r>
            <a:endParaRPr sz="3500"/>
          </a:p>
          <a:p>
            <a:pPr marL="457200" marR="0" lvl="0" indent="-450850" algn="l" rtl="0">
              <a:lnSpc>
                <a:spcPct val="115000"/>
              </a:lnSpc>
              <a:spcBef>
                <a:spcPts val="1000"/>
              </a:spcBef>
              <a:spcAft>
                <a:spcPts val="0"/>
              </a:spcAft>
              <a:buSzPts val="3500"/>
              <a:buAutoNum type="arabicPeriod"/>
            </a:pPr>
            <a:r>
              <a:rPr lang="en-US" sz="3500"/>
              <a:t>タイピング</a:t>
            </a:r>
            <a:r>
              <a:rPr lang="en-US" sz="3500">
                <a:solidFill>
                  <a:schemeClr val="dk1"/>
                </a:solidFill>
              </a:rPr>
              <a:t>練</a:t>
            </a:r>
            <a:r>
              <a:rPr lang="en-US" sz="3500"/>
              <a:t>習</a:t>
            </a:r>
            <a:endParaRPr sz="3500"/>
          </a:p>
          <a:p>
            <a:pPr marL="457200" lvl="0" indent="-450850" algn="l" rtl="0">
              <a:lnSpc>
                <a:spcPct val="115000"/>
              </a:lnSpc>
              <a:spcBef>
                <a:spcPts val="1000"/>
              </a:spcBef>
              <a:spcAft>
                <a:spcPts val="0"/>
              </a:spcAft>
              <a:buSzPts val="3500"/>
              <a:buAutoNum type="arabicPeriod"/>
            </a:pPr>
            <a:r>
              <a:rPr lang="en-US" sz="3500">
                <a:solidFill>
                  <a:schemeClr val="dk1"/>
                </a:solidFill>
              </a:rPr>
              <a:t>カタカナ語の発声練習</a:t>
            </a:r>
            <a:endParaRPr sz="3500">
              <a:solidFill>
                <a:schemeClr val="dk1"/>
              </a:solidFill>
            </a:endParaRPr>
          </a:p>
          <a:p>
            <a:pPr marL="457200" lvl="0" indent="-450850" algn="l" rtl="0">
              <a:lnSpc>
                <a:spcPct val="115000"/>
              </a:lnSpc>
              <a:spcBef>
                <a:spcPts val="1000"/>
              </a:spcBef>
              <a:spcAft>
                <a:spcPts val="0"/>
              </a:spcAft>
              <a:buSzPts val="3500"/>
              <a:buAutoNum type="arabicPeriod"/>
            </a:pPr>
            <a:r>
              <a:rPr lang="en-US" sz="3500"/>
              <a:t>文章の理解</a:t>
            </a:r>
            <a:endParaRPr sz="3500"/>
          </a:p>
          <a:p>
            <a:pPr marL="457200" lvl="0" indent="-450850" algn="l" rtl="0">
              <a:lnSpc>
                <a:spcPct val="115000"/>
              </a:lnSpc>
              <a:spcBef>
                <a:spcPts val="1000"/>
              </a:spcBef>
              <a:spcAft>
                <a:spcPts val="0"/>
              </a:spcAft>
              <a:buSzPts val="3500"/>
              <a:buAutoNum type="arabicPeriod"/>
            </a:pPr>
            <a:r>
              <a:rPr lang="en-US" sz="3500"/>
              <a:t>聞き取り</a:t>
            </a:r>
            <a:endParaRPr sz="3500"/>
          </a:p>
          <a:p>
            <a:pPr marL="457200" lvl="0" indent="-450850" algn="l" rtl="0">
              <a:lnSpc>
                <a:spcPct val="115000"/>
              </a:lnSpc>
              <a:spcBef>
                <a:spcPts val="1000"/>
              </a:spcBef>
              <a:spcAft>
                <a:spcPts val="0"/>
              </a:spcAft>
              <a:buClr>
                <a:schemeClr val="accent5"/>
              </a:buClr>
              <a:buSzPts val="3500"/>
              <a:buAutoNum type="arabicPeriod"/>
            </a:pPr>
            <a:r>
              <a:rPr lang="en-US" sz="3500">
                <a:solidFill>
                  <a:schemeClr val="accent5"/>
                </a:solidFill>
              </a:rPr>
              <a:t>ワーキンググループ</a:t>
            </a:r>
            <a:endParaRPr sz="3500">
              <a:solidFill>
                <a:schemeClr val="accent5"/>
              </a:solidFill>
            </a:endParaRPr>
          </a:p>
          <a:p>
            <a:pPr marL="457200" lvl="0" indent="-450850" algn="l" rtl="0">
              <a:lnSpc>
                <a:spcPct val="115000"/>
              </a:lnSpc>
              <a:spcBef>
                <a:spcPts val="1000"/>
              </a:spcBef>
              <a:spcAft>
                <a:spcPts val="1000"/>
              </a:spcAft>
              <a:buClr>
                <a:schemeClr val="accent5"/>
              </a:buClr>
              <a:buSzPts val="3500"/>
              <a:buAutoNum type="arabicPeriod"/>
            </a:pPr>
            <a:r>
              <a:rPr lang="en-US" sz="3500">
                <a:solidFill>
                  <a:schemeClr val="accent5"/>
                </a:solidFill>
              </a:rPr>
              <a:t>宿題</a:t>
            </a:r>
            <a:endParaRPr sz="3500"/>
          </a:p>
        </p:txBody>
      </p:sp>
      <p:sp>
        <p:nvSpPr>
          <p:cNvPr id="509" name="Google Shape;509;p9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17"/>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人工知能の発展段階</a:t>
            </a:r>
            <a:endParaRPr sz="7000"/>
          </a:p>
        </p:txBody>
      </p:sp>
      <p:sp>
        <p:nvSpPr>
          <p:cNvPr id="752" name="Google Shape;752;p11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30</a:t>
            </a:fld>
            <a:endParaRPr/>
          </a:p>
        </p:txBody>
      </p:sp>
      <p:sp>
        <p:nvSpPr>
          <p:cNvPr id="753" name="Google Shape;753;p117"/>
          <p:cNvSpPr txBox="1"/>
          <p:nvPr/>
        </p:nvSpPr>
        <p:spPr>
          <a:xfrm>
            <a:off x="397850" y="2443900"/>
            <a:ext cx="12407400" cy="20874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200">
                <a:solidFill>
                  <a:schemeClr val="dk1"/>
                </a:solidFill>
              </a:rPr>
              <a:t>レベル2は、古典的な人工知能です。入力と出力の組み合わせの数が多いため、レベル1よりも複雑な問いに答えられますが、知能の枠組みの外にある問いに答えられません。</a:t>
            </a:r>
            <a:endParaRPr sz="3200">
              <a:solidFill>
                <a:schemeClr val="dk1"/>
              </a:solidFill>
            </a:endParaRPr>
          </a:p>
        </p:txBody>
      </p:sp>
      <p:sp>
        <p:nvSpPr>
          <p:cNvPr id="754" name="Google Shape;754;p117"/>
          <p:cNvSpPr txBox="1"/>
          <p:nvPr/>
        </p:nvSpPr>
        <p:spPr>
          <a:xfrm>
            <a:off x="397850" y="5266038"/>
            <a:ext cx="12321000" cy="615600"/>
          </a:xfrm>
          <a:prstGeom prst="rect">
            <a:avLst/>
          </a:prstGeom>
          <a:noFill/>
          <a:ln>
            <a:noFill/>
          </a:ln>
        </p:spPr>
        <p:txBody>
          <a:bodyPr spcFirstLastPara="1" wrap="square" lIns="91425" tIns="91425" rIns="91425" bIns="91425" anchor="t" anchorCtr="0">
            <a:spAutoFit/>
          </a:bodyPr>
          <a:lstStyle/>
          <a:p>
            <a:pPr marL="457200" marR="0" lvl="0" indent="-406400" algn="just" rtl="0">
              <a:lnSpc>
                <a:spcPct val="115000"/>
              </a:lnSpc>
              <a:spcBef>
                <a:spcPts val="0"/>
              </a:spcBef>
              <a:spcAft>
                <a:spcPts val="0"/>
              </a:spcAft>
              <a:buClr>
                <a:schemeClr val="accent5"/>
              </a:buClr>
              <a:buSzPts val="2800"/>
              <a:buChar cha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4"/>
                                        </p:tgtEl>
                                        <p:attrNameLst>
                                          <p:attrName>style.visibility</p:attrName>
                                        </p:attrNameLst>
                                      </p:cBhvr>
                                      <p:to>
                                        <p:strVal val="visible"/>
                                      </p:to>
                                    </p:set>
                                    <p:animEffect transition="in" filter="fade">
                                      <p:cBhvr>
                                        <p:cTn id="7" dur="1000"/>
                                        <p:tgtEl>
                                          <p:spTgt spid="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8"/>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人工知能の発展段階</a:t>
            </a:r>
            <a:endParaRPr sz="7000"/>
          </a:p>
        </p:txBody>
      </p:sp>
      <p:sp>
        <p:nvSpPr>
          <p:cNvPr id="760" name="Google Shape;760;p11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31</a:t>
            </a:fld>
            <a:endParaRPr/>
          </a:p>
        </p:txBody>
      </p:sp>
      <p:sp>
        <p:nvSpPr>
          <p:cNvPr id="761" name="Google Shape;761;p118"/>
          <p:cNvSpPr txBox="1"/>
          <p:nvPr/>
        </p:nvSpPr>
        <p:spPr>
          <a:xfrm>
            <a:off x="228600" y="2399875"/>
            <a:ext cx="12646800" cy="20886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200">
                <a:solidFill>
                  <a:schemeClr val="dk1"/>
                </a:solidFill>
              </a:rPr>
              <a:t>レベル3が、主に本書でも扱う機械学習を取り入れた人工知能です。検索エンジンなどに使われており、データをもとに、ルールや知識を自ら学習していく点が特徴です。</a:t>
            </a:r>
            <a:br>
              <a:rPr lang="en-US" sz="3200">
                <a:solidFill>
                  <a:schemeClr val="dk1"/>
                </a:solidFill>
              </a:rPr>
            </a:br>
            <a:endParaRPr sz="3200">
              <a:solidFill>
                <a:schemeClr val="dk1"/>
              </a:solidFill>
            </a:endParaRPr>
          </a:p>
        </p:txBody>
      </p:sp>
      <p:sp>
        <p:nvSpPr>
          <p:cNvPr id="762" name="Google Shape;762;p118"/>
          <p:cNvSpPr txBox="1"/>
          <p:nvPr/>
        </p:nvSpPr>
        <p:spPr>
          <a:xfrm>
            <a:off x="228600" y="5056488"/>
            <a:ext cx="12321000" cy="966600"/>
          </a:xfrm>
          <a:prstGeom prst="rect">
            <a:avLst/>
          </a:prstGeom>
          <a:noFill/>
          <a:ln>
            <a:noFill/>
          </a:ln>
        </p:spPr>
        <p:txBody>
          <a:bodyPr spcFirstLastPara="1" wrap="square" lIns="91425" tIns="91425" rIns="91425" bIns="91425" anchor="t" anchorCtr="0">
            <a:spAutoFit/>
          </a:bodyPr>
          <a:lstStyle/>
          <a:p>
            <a:pPr marL="457200" marR="0" lvl="0" indent="-406400" algn="just" rtl="0">
              <a:lnSpc>
                <a:spcPct val="115000"/>
              </a:lnSpc>
              <a:spcBef>
                <a:spcPts val="0"/>
              </a:spcBef>
              <a:spcAft>
                <a:spcPts val="0"/>
              </a:spcAft>
              <a:buClr>
                <a:schemeClr val="accent5"/>
              </a:buClr>
              <a:buSzPts val="2800"/>
              <a:buChar char="➔"/>
            </a:pPr>
            <a:br>
              <a:rPr lang="en-US" sz="3200">
                <a:solidFill>
                  <a:schemeClr val="dk1"/>
                </a:solidFill>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1000"/>
                                        <p:tgtEl>
                                          <p:spTgt spid="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9"/>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7000"/>
              <a:t>人工知能の発展段階</a:t>
            </a:r>
            <a:endParaRPr sz="7000"/>
          </a:p>
        </p:txBody>
      </p:sp>
      <p:sp>
        <p:nvSpPr>
          <p:cNvPr id="768" name="Google Shape;768;p11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32</a:t>
            </a:fld>
            <a:endParaRPr/>
          </a:p>
        </p:txBody>
      </p:sp>
      <p:sp>
        <p:nvSpPr>
          <p:cNvPr id="769" name="Google Shape;769;p119"/>
          <p:cNvSpPr txBox="1"/>
          <p:nvPr/>
        </p:nvSpPr>
        <p:spPr>
          <a:xfrm>
            <a:off x="324050" y="2311800"/>
            <a:ext cx="12321000" cy="34566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100">
                <a:solidFill>
                  <a:schemeClr val="dk1"/>
                </a:solidFill>
              </a:rPr>
              <a:t>そしてレベル4は、主にディープラーニングを取り入れた人工知能</a:t>
            </a:r>
            <a:br>
              <a:rPr lang="en-US" sz="3100">
                <a:solidFill>
                  <a:schemeClr val="dk1"/>
                </a:solidFill>
              </a:rPr>
            </a:br>
            <a:r>
              <a:rPr lang="en-US" sz="3100">
                <a:solidFill>
                  <a:schemeClr val="dk1"/>
                </a:solidFill>
              </a:rPr>
              <a:t>です。</a:t>
            </a:r>
            <a:r>
              <a:rPr lang="en-US" sz="3100" b="1">
                <a:solidFill>
                  <a:schemeClr val="dk1"/>
                </a:solidFill>
              </a:rPr>
              <a:t>機械学習では</a:t>
            </a:r>
            <a:r>
              <a:rPr lang="en-US" sz="3100">
                <a:solidFill>
                  <a:schemeClr val="dk1"/>
                </a:solidFill>
              </a:rPr>
              <a:t>通常、データの特徴をよく表す「特徴量」の</a:t>
            </a:r>
            <a:br>
              <a:rPr lang="en-US" sz="3100">
                <a:solidFill>
                  <a:schemeClr val="dk1"/>
                </a:solidFill>
              </a:rPr>
            </a:br>
            <a:r>
              <a:rPr lang="en-US" sz="3100">
                <a:solidFill>
                  <a:schemeClr val="dk1"/>
                </a:solidFill>
              </a:rPr>
              <a:t>導出方法を前もって組み込む必要がありますが</a:t>
            </a:r>
            <a:r>
              <a:rPr lang="en-US" sz="3100" b="1">
                <a:solidFill>
                  <a:schemeClr val="dk1"/>
                </a:solidFill>
              </a:rPr>
              <a:t>ディープラーニング</a:t>
            </a:r>
            <a:br>
              <a:rPr lang="en-US" sz="3100" b="1">
                <a:solidFill>
                  <a:schemeClr val="dk1"/>
                </a:solidFill>
              </a:rPr>
            </a:br>
            <a:r>
              <a:rPr lang="en-US" sz="3100" b="1">
                <a:solidFill>
                  <a:schemeClr val="dk1"/>
                </a:solidFill>
              </a:rPr>
              <a:t>では</a:t>
            </a:r>
            <a:r>
              <a:rPr lang="en-US" sz="3100">
                <a:solidFill>
                  <a:schemeClr val="dk1"/>
                </a:solidFill>
              </a:rPr>
              <a:t>データを読み込むだけで特徴量の抽出を行ってくれます。</a:t>
            </a:r>
            <a:br>
              <a:rPr lang="en-US" sz="3100">
                <a:solidFill>
                  <a:schemeClr val="dk1"/>
                </a:solidFill>
              </a:rPr>
            </a:br>
            <a:r>
              <a:rPr lang="en-US" sz="3100">
                <a:solidFill>
                  <a:schemeClr val="dk1"/>
                </a:solidFill>
              </a:rPr>
              <a:t>機械学習やディープラーニングについては、後のページで詳しく解説します。</a:t>
            </a:r>
            <a:endParaRPr sz="3100">
              <a:solidFill>
                <a:schemeClr val="dk1"/>
              </a:solidFill>
            </a:endParaRPr>
          </a:p>
        </p:txBody>
      </p:sp>
      <p:sp>
        <p:nvSpPr>
          <p:cNvPr id="770" name="Google Shape;770;p119"/>
          <p:cNvSpPr txBox="1"/>
          <p:nvPr/>
        </p:nvSpPr>
        <p:spPr>
          <a:xfrm>
            <a:off x="152400" y="6034775"/>
            <a:ext cx="12401700" cy="600300"/>
          </a:xfrm>
          <a:prstGeom prst="rect">
            <a:avLst/>
          </a:prstGeom>
          <a:noFill/>
          <a:ln>
            <a:noFill/>
          </a:ln>
        </p:spPr>
        <p:txBody>
          <a:bodyPr spcFirstLastPara="1" wrap="square" lIns="91425" tIns="91425" rIns="91425" bIns="91425" anchor="t" anchorCtr="0">
            <a:spAutoFit/>
          </a:bodyPr>
          <a:lstStyle/>
          <a:p>
            <a:pPr marL="457200" marR="0" lvl="0" indent="-400050" algn="just" rtl="0">
              <a:lnSpc>
                <a:spcPct val="115000"/>
              </a:lnSpc>
              <a:spcBef>
                <a:spcPts val="0"/>
              </a:spcBef>
              <a:spcAft>
                <a:spcPts val="0"/>
              </a:spcAft>
              <a:buClr>
                <a:schemeClr val="accent5"/>
              </a:buClr>
              <a:buSzPts val="2700"/>
              <a:buChar char="➔"/>
            </a:pPr>
            <a:endParaRPr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20"/>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None/>
            </a:pPr>
            <a:r>
              <a:rPr lang="en-US"/>
              <a:t>4つの発展段階</a:t>
            </a:r>
            <a:endParaRPr/>
          </a:p>
        </p:txBody>
      </p:sp>
      <p:graphicFrame>
        <p:nvGraphicFramePr>
          <p:cNvPr id="776" name="Google Shape;776;p120"/>
          <p:cNvGraphicFramePr/>
          <p:nvPr/>
        </p:nvGraphicFramePr>
        <p:xfrm>
          <a:off x="660063" y="2322400"/>
          <a:ext cx="11684650" cy="6803000"/>
        </p:xfrm>
        <a:graphic>
          <a:graphicData uri="http://schemas.openxmlformats.org/drawingml/2006/table">
            <a:tbl>
              <a:tblPr>
                <a:noFill/>
                <a:tableStyleId>{253CEE93-067F-4C9B-8AE5-4076F6F00B0E}</a:tableStyleId>
              </a:tblPr>
              <a:tblGrid>
                <a:gridCol w="3058425">
                  <a:extLst>
                    <a:ext uri="{9D8B030D-6E8A-4147-A177-3AD203B41FA5}">
                      <a16:colId xmlns:a16="http://schemas.microsoft.com/office/drawing/2014/main" val="20000"/>
                    </a:ext>
                  </a:extLst>
                </a:gridCol>
                <a:gridCol w="2326350">
                  <a:extLst>
                    <a:ext uri="{9D8B030D-6E8A-4147-A177-3AD203B41FA5}">
                      <a16:colId xmlns:a16="http://schemas.microsoft.com/office/drawing/2014/main" val="20001"/>
                    </a:ext>
                  </a:extLst>
                </a:gridCol>
                <a:gridCol w="6299875">
                  <a:extLst>
                    <a:ext uri="{9D8B030D-6E8A-4147-A177-3AD203B41FA5}">
                      <a16:colId xmlns:a16="http://schemas.microsoft.com/office/drawing/2014/main" val="20002"/>
                    </a:ext>
                  </a:extLst>
                </a:gridCol>
              </a:tblGrid>
              <a:tr h="1657775">
                <a:tc>
                  <a:txBody>
                    <a:bodyPr/>
                    <a:lstStyle/>
                    <a:p>
                      <a:pPr marL="0" lvl="0" indent="0" algn="l" rtl="0">
                        <a:spcBef>
                          <a:spcPts val="0"/>
                        </a:spcBef>
                        <a:spcAft>
                          <a:spcPts val="0"/>
                        </a:spcAft>
                        <a:buNone/>
                      </a:pPr>
                      <a:r>
                        <a:rPr lang="en-US" sz="3000"/>
                        <a:t>Lv.1</a:t>
                      </a:r>
                      <a:endParaRPr sz="3000"/>
                    </a:p>
                    <a:p>
                      <a:pPr marL="0" lvl="0" indent="0" algn="l" rtl="0">
                        <a:spcBef>
                          <a:spcPts val="0"/>
                        </a:spcBef>
                        <a:spcAft>
                          <a:spcPts val="0"/>
                        </a:spcAft>
                        <a:buNone/>
                      </a:pPr>
                      <a:r>
                        <a:rPr lang="en-US" sz="3000"/>
                        <a:t>制御プログラム</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l" rtl="0">
                        <a:spcBef>
                          <a:spcPts val="0"/>
                        </a:spcBef>
                        <a:spcAft>
                          <a:spcPts val="0"/>
                        </a:spcAft>
                        <a:buNone/>
                      </a:pP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marR="0" lvl="0" indent="0" algn="l" rtl="0">
                        <a:lnSpc>
                          <a:spcPct val="100000"/>
                        </a:lnSpc>
                        <a:spcBef>
                          <a:spcPts val="0"/>
                        </a:spcBef>
                        <a:spcAft>
                          <a:spcPts val="0"/>
                        </a:spcAft>
                        <a:buNone/>
                      </a:pPr>
                      <a:r>
                        <a:rPr lang="en-US" sz="3000"/>
                        <a:t>90年代に「ニューロファジィ洗濯機」と呼ばれるなどして流行した</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1657775">
                <a:tc>
                  <a:txBody>
                    <a:bodyPr/>
                    <a:lstStyle/>
                    <a:p>
                      <a:pPr marL="0" lvl="0" indent="0" algn="l" rtl="0">
                        <a:spcBef>
                          <a:spcPts val="0"/>
                        </a:spcBef>
                        <a:spcAft>
                          <a:spcPts val="0"/>
                        </a:spcAft>
                        <a:buNone/>
                      </a:pPr>
                      <a:r>
                        <a:rPr lang="en-US" sz="3000">
                          <a:solidFill>
                            <a:schemeClr val="dk1"/>
                          </a:solidFill>
                        </a:rPr>
                        <a:t>Lv.1</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724400">
                <a:tc>
                  <a:txBody>
                    <a:bodyPr/>
                    <a:lstStyle/>
                    <a:p>
                      <a:pPr marL="0" lvl="0" indent="0" algn="l" rtl="0">
                        <a:spcBef>
                          <a:spcPts val="0"/>
                        </a:spcBef>
                        <a:spcAft>
                          <a:spcPts val="0"/>
                        </a:spcAft>
                        <a:buNone/>
                      </a:pPr>
                      <a:r>
                        <a:rPr lang="en-US" sz="3000"/>
                        <a:t>Lv.2</a:t>
                      </a:r>
                      <a:endParaRPr sz="3000"/>
                    </a:p>
                    <a:p>
                      <a:pPr marL="0" lvl="0" indent="0" algn="l" rtl="0">
                        <a:spcBef>
                          <a:spcPts val="0"/>
                        </a:spcBef>
                        <a:spcAft>
                          <a:spcPts val="0"/>
                        </a:spcAft>
                        <a:buNone/>
                      </a:pPr>
                      <a:r>
                        <a:rPr lang="en-US" sz="3000"/>
                        <a:t>古典的AI</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marR="0" lvl="0" indent="0" algn="l" rtl="0">
                        <a:lnSpc>
                          <a:spcPct val="100000"/>
                        </a:lnSpc>
                        <a:spcBef>
                          <a:spcPts val="0"/>
                        </a:spcBef>
                        <a:spcAft>
                          <a:spcPts val="0"/>
                        </a:spcAft>
                        <a:buNone/>
                      </a:pP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marR="0" lvl="0" indent="0" algn="l" rtl="0">
                        <a:lnSpc>
                          <a:spcPct val="100000"/>
                        </a:lnSpc>
                        <a:spcBef>
                          <a:spcPts val="0"/>
                        </a:spcBef>
                        <a:spcAft>
                          <a:spcPts val="0"/>
                        </a:spcAft>
                        <a:buNone/>
                      </a:pPr>
                      <a:r>
                        <a:rPr lang="en-US" sz="3000"/>
                        <a:t>パズルや迷路を解くプログラムや</a:t>
                      </a:r>
                      <a:br>
                        <a:rPr lang="en-US" sz="3000"/>
                      </a:br>
                      <a:r>
                        <a:rPr lang="en-US" sz="3000"/>
                        <a:t>診断プログラムなど、入力ー出力の対応が洗練されている</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extLst>
                  <a:ext uri="{0D108BD9-81ED-4DB2-BD59-A6C34878D82A}">
                    <a16:rowId xmlns:a16="http://schemas.microsoft.com/office/drawing/2014/main" val="10002"/>
                  </a:ext>
                </a:extLst>
              </a:tr>
              <a:tr h="176305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Lv.2</a:t>
                      </a:r>
                      <a:br>
                        <a:rPr lang="en-US" sz="3000">
                          <a:solidFill>
                            <a:schemeClr val="dk1"/>
                          </a:solidFill>
                        </a:rPr>
                      </a:b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777" name="Google Shape;777;p120"/>
          <p:cNvPicPr preferRelativeResize="0"/>
          <p:nvPr/>
        </p:nvPicPr>
        <p:blipFill>
          <a:blip r:embed="rId3">
            <a:alphaModFix/>
          </a:blip>
          <a:stretch>
            <a:fillRect/>
          </a:stretch>
        </p:blipFill>
        <p:spPr>
          <a:xfrm>
            <a:off x="4179613" y="2322401"/>
            <a:ext cx="1433875" cy="1391700"/>
          </a:xfrm>
          <a:prstGeom prst="rect">
            <a:avLst/>
          </a:prstGeom>
          <a:noFill/>
          <a:ln>
            <a:noFill/>
          </a:ln>
        </p:spPr>
      </p:pic>
      <p:pic>
        <p:nvPicPr>
          <p:cNvPr id="778" name="Google Shape;778;p120"/>
          <p:cNvPicPr preferRelativeResize="0"/>
          <p:nvPr/>
        </p:nvPicPr>
        <p:blipFill>
          <a:blip r:embed="rId4">
            <a:alphaModFix/>
          </a:blip>
          <a:stretch>
            <a:fillRect/>
          </a:stretch>
        </p:blipFill>
        <p:spPr>
          <a:xfrm>
            <a:off x="4179637" y="5695437"/>
            <a:ext cx="1433850" cy="13916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fade">
                                      <p:cBhvr>
                                        <p:cTn id="7" dur="1000"/>
                                        <p:tgtEl>
                                          <p:spTgt spid="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21"/>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None/>
            </a:pPr>
            <a:r>
              <a:rPr lang="en-US"/>
              <a:t>4つの発展段階</a:t>
            </a:r>
            <a:endParaRPr/>
          </a:p>
        </p:txBody>
      </p:sp>
      <p:graphicFrame>
        <p:nvGraphicFramePr>
          <p:cNvPr id="784" name="Google Shape;784;p121"/>
          <p:cNvGraphicFramePr/>
          <p:nvPr/>
        </p:nvGraphicFramePr>
        <p:xfrm>
          <a:off x="685013" y="2311375"/>
          <a:ext cx="11684650" cy="6544750"/>
        </p:xfrm>
        <a:graphic>
          <a:graphicData uri="http://schemas.openxmlformats.org/drawingml/2006/table">
            <a:tbl>
              <a:tblPr>
                <a:noFill/>
                <a:tableStyleId>{253CEE93-067F-4C9B-8AE5-4076F6F00B0E}</a:tableStyleId>
              </a:tblPr>
              <a:tblGrid>
                <a:gridCol w="3058425">
                  <a:extLst>
                    <a:ext uri="{9D8B030D-6E8A-4147-A177-3AD203B41FA5}">
                      <a16:colId xmlns:a16="http://schemas.microsoft.com/office/drawing/2014/main" val="20000"/>
                    </a:ext>
                  </a:extLst>
                </a:gridCol>
                <a:gridCol w="2212050">
                  <a:extLst>
                    <a:ext uri="{9D8B030D-6E8A-4147-A177-3AD203B41FA5}">
                      <a16:colId xmlns:a16="http://schemas.microsoft.com/office/drawing/2014/main" val="20001"/>
                    </a:ext>
                  </a:extLst>
                </a:gridCol>
                <a:gridCol w="6414175">
                  <a:extLst>
                    <a:ext uri="{9D8B030D-6E8A-4147-A177-3AD203B41FA5}">
                      <a16:colId xmlns:a16="http://schemas.microsoft.com/office/drawing/2014/main" val="20002"/>
                    </a:ext>
                  </a:extLst>
                </a:gridCol>
              </a:tblGrid>
              <a:tr h="1833575">
                <a:tc>
                  <a:txBody>
                    <a:bodyPr/>
                    <a:lstStyle/>
                    <a:p>
                      <a:pPr marL="0" lvl="0" indent="0" algn="l" rtl="0">
                        <a:spcBef>
                          <a:spcPts val="0"/>
                        </a:spcBef>
                        <a:spcAft>
                          <a:spcPts val="0"/>
                        </a:spcAft>
                        <a:buNone/>
                      </a:pPr>
                      <a:r>
                        <a:rPr lang="en-US" sz="3000"/>
                        <a:t>Lv.3</a:t>
                      </a:r>
                      <a:endParaRPr sz="3000"/>
                    </a:p>
                    <a:p>
                      <a:pPr marL="0" lvl="0" indent="0" algn="l" rtl="0">
                        <a:spcBef>
                          <a:spcPts val="0"/>
                        </a:spcBef>
                        <a:spcAft>
                          <a:spcPts val="0"/>
                        </a:spcAft>
                        <a:buNone/>
                      </a:pPr>
                      <a:r>
                        <a:rPr lang="en-US" sz="3000"/>
                        <a:t>機械学習</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l" rtl="0">
                        <a:spcBef>
                          <a:spcPts val="0"/>
                        </a:spcBef>
                        <a:spcAft>
                          <a:spcPts val="0"/>
                        </a:spcAft>
                        <a:buNone/>
                      </a:pP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l" rtl="0">
                        <a:spcBef>
                          <a:spcPts val="0"/>
                        </a:spcBef>
                        <a:spcAft>
                          <a:spcPts val="0"/>
                        </a:spcAft>
                        <a:buNone/>
                      </a:pPr>
                      <a:r>
                        <a:rPr lang="en-US" sz="3000"/>
                        <a:t>機械学習によって、新しい入力と</a:t>
                      </a:r>
                      <a:endParaRPr sz="3000"/>
                    </a:p>
                    <a:p>
                      <a:pPr marL="0" lvl="0" indent="0" algn="l" rtl="0">
                        <a:spcBef>
                          <a:spcPts val="0"/>
                        </a:spcBef>
                        <a:spcAft>
                          <a:spcPts val="0"/>
                        </a:spcAft>
                        <a:buNone/>
                      </a:pPr>
                      <a:r>
                        <a:rPr lang="en-US" sz="3000"/>
                        <a:t>出力を結び付け自ら学習していく</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1833575">
                <a:tc>
                  <a:txBody>
                    <a:bodyPr/>
                    <a:lstStyle/>
                    <a:p>
                      <a:pPr marL="0" lvl="0" indent="0" algn="l" rtl="0">
                        <a:spcBef>
                          <a:spcPts val="0"/>
                        </a:spcBef>
                        <a:spcAft>
                          <a:spcPts val="0"/>
                        </a:spcAft>
                        <a:buNone/>
                      </a:pPr>
                      <a:r>
                        <a:rPr lang="en-US" sz="3000">
                          <a:solidFill>
                            <a:schemeClr val="dk1"/>
                          </a:solidFill>
                        </a:rPr>
                        <a:t>Lv.3</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438800">
                <a:tc>
                  <a:txBody>
                    <a:bodyPr/>
                    <a:lstStyle/>
                    <a:p>
                      <a:pPr marL="0" lvl="0" indent="0" algn="l" rtl="0">
                        <a:spcBef>
                          <a:spcPts val="0"/>
                        </a:spcBef>
                        <a:spcAft>
                          <a:spcPts val="0"/>
                        </a:spcAft>
                        <a:buNone/>
                      </a:pPr>
                      <a:r>
                        <a:rPr lang="en-US" sz="3000"/>
                        <a:t>Lv.4</a:t>
                      </a:r>
                      <a:endParaRPr sz="3000"/>
                    </a:p>
                    <a:p>
                      <a:pPr marL="0" lvl="0" indent="0" algn="l" rtl="0">
                        <a:spcBef>
                          <a:spcPts val="0"/>
                        </a:spcBef>
                        <a:spcAft>
                          <a:spcPts val="0"/>
                        </a:spcAft>
                        <a:buNone/>
                      </a:pPr>
                      <a:r>
                        <a:rPr lang="en-US" sz="3000"/>
                        <a:t>深層学習</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l" rtl="0">
                        <a:spcBef>
                          <a:spcPts val="0"/>
                        </a:spcBef>
                        <a:spcAft>
                          <a:spcPts val="0"/>
                        </a:spcAft>
                        <a:buNone/>
                      </a:pP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tc>
                  <a:txBody>
                    <a:bodyPr/>
                    <a:lstStyle/>
                    <a:p>
                      <a:pPr marL="0" lvl="0" indent="0" algn="l" rtl="0">
                        <a:spcBef>
                          <a:spcPts val="0"/>
                        </a:spcBef>
                        <a:spcAft>
                          <a:spcPts val="0"/>
                        </a:spcAft>
                        <a:buNone/>
                      </a:pPr>
                      <a:r>
                        <a:rPr lang="en-US" sz="3000"/>
                        <a:t>人間の手を借りずに特徴量を抽出し、認識能力を向上させていく</a:t>
                      </a:r>
                      <a:endParaRPr sz="3000"/>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93C47D"/>
                    </a:solidFill>
                  </a:tcPr>
                </a:tc>
                <a:extLst>
                  <a:ext uri="{0D108BD9-81ED-4DB2-BD59-A6C34878D82A}">
                    <a16:rowId xmlns:a16="http://schemas.microsoft.com/office/drawing/2014/main" val="10002"/>
                  </a:ext>
                </a:extLst>
              </a:tr>
              <a:tr h="1438800">
                <a:tc>
                  <a:txBody>
                    <a:bodyPr/>
                    <a:lstStyle/>
                    <a:p>
                      <a:pPr marL="0" lvl="0" indent="0" algn="l" rtl="0">
                        <a:spcBef>
                          <a:spcPts val="0"/>
                        </a:spcBef>
                        <a:spcAft>
                          <a:spcPts val="0"/>
                        </a:spcAft>
                        <a:buNone/>
                      </a:pPr>
                      <a:r>
                        <a:rPr lang="en-US" sz="3000">
                          <a:solidFill>
                            <a:schemeClr val="dk1"/>
                          </a:solidFill>
                        </a:rPr>
                        <a:t>Lv.4</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785" name="Google Shape;785;p121"/>
          <p:cNvPicPr preferRelativeResize="0"/>
          <p:nvPr/>
        </p:nvPicPr>
        <p:blipFill>
          <a:blip r:embed="rId3">
            <a:alphaModFix/>
          </a:blip>
          <a:stretch>
            <a:fillRect/>
          </a:stretch>
        </p:blipFill>
        <p:spPr>
          <a:xfrm>
            <a:off x="4041300" y="2400096"/>
            <a:ext cx="1578400" cy="1436749"/>
          </a:xfrm>
          <a:prstGeom prst="rect">
            <a:avLst/>
          </a:prstGeom>
          <a:noFill/>
          <a:ln>
            <a:noFill/>
          </a:ln>
        </p:spPr>
      </p:pic>
      <p:pic>
        <p:nvPicPr>
          <p:cNvPr id="786" name="Google Shape;786;p121"/>
          <p:cNvPicPr preferRelativeResize="0"/>
          <p:nvPr/>
        </p:nvPicPr>
        <p:blipFill>
          <a:blip r:embed="rId4">
            <a:alphaModFix/>
          </a:blip>
          <a:stretch>
            <a:fillRect/>
          </a:stretch>
        </p:blipFill>
        <p:spPr>
          <a:xfrm>
            <a:off x="4041299" y="6088623"/>
            <a:ext cx="1578400" cy="12352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2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792" name="Google Shape;792;p12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23"/>
          <p:cNvSpPr txBox="1">
            <a:spLocks noGrp="1"/>
          </p:cNvSpPr>
          <p:nvPr>
            <p:ph type="title"/>
          </p:nvPr>
        </p:nvSpPr>
        <p:spPr>
          <a:xfrm>
            <a:off x="878975" y="195497"/>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798" name="Google Shape;798;p1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sp>
        <p:nvSpPr>
          <p:cNvPr id="799" name="Google Shape;799;p123"/>
          <p:cNvSpPr txBox="1">
            <a:spLocks noGrp="1"/>
          </p:cNvSpPr>
          <p:nvPr>
            <p:ph type="body" idx="1"/>
          </p:nvPr>
        </p:nvSpPr>
        <p:spPr>
          <a:xfrm>
            <a:off x="513900" y="2359225"/>
            <a:ext cx="12203400" cy="6979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2528"/>
              <a:buFont typeface="Arial"/>
              <a:buNone/>
            </a:pPr>
            <a:endParaRPr sz="3000"/>
          </a:p>
          <a:p>
            <a:pPr marL="0" lvl="0" indent="0" algn="l" rtl="0">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lang="en-US" sz="3000" b="1">
                <a:solidFill>
                  <a:srgbClr val="C63024"/>
                </a:solidFill>
              </a:rPr>
              <a:t>通常スピード</a:t>
            </a:r>
            <a:r>
              <a:rPr lang="en-US" sz="3000">
                <a:latin typeface="Arial"/>
                <a:ea typeface="Arial"/>
                <a:cs typeface="Arial"/>
                <a:sym typeface="Arial"/>
              </a:rPr>
              <a:t>で音声を流す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lang="en-US" sz="3000" b="1">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solidFill>
                  <a:schemeClr val="accent5"/>
                </a:solidFill>
              </a:rPr>
              <a:t>①〜⑦</a:t>
            </a:r>
            <a:r>
              <a:rPr lang="en-US" sz="3000"/>
              <a:t>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marL="0" lvl="0" indent="0" algn="l" rtl="0">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37</a:t>
            </a:fld>
            <a:endParaRPr/>
          </a:p>
        </p:txBody>
      </p:sp>
      <p:sp>
        <p:nvSpPr>
          <p:cNvPr id="805" name="Google Shape;805;p124"/>
          <p:cNvSpPr/>
          <p:nvPr/>
        </p:nvSpPr>
        <p:spPr>
          <a:xfrm>
            <a:off x="217250" y="2362200"/>
            <a:ext cx="12570300" cy="7220100"/>
          </a:xfrm>
          <a:prstGeom prst="rect">
            <a:avLst/>
          </a:prstGeom>
          <a:solidFill>
            <a:srgbClr val="FFFFFF"/>
          </a:solid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2600">
                <a:solidFill>
                  <a:schemeClr val="dk1"/>
                </a:solidFill>
                <a:highlight>
                  <a:schemeClr val="lt1"/>
                </a:highlight>
              </a:rPr>
              <a:t>人工知能の2つ目は「汎用人工知能」と「特化型人工知能」で、</a:t>
            </a:r>
            <a:r>
              <a:rPr lang="en-US" sz="2600">
                <a:solidFill>
                  <a:schemeClr val="accent5"/>
                </a:solidFill>
                <a:highlight>
                  <a:schemeClr val="lt1"/>
                </a:highlight>
              </a:rPr>
              <a:t>（</a:t>
            </a:r>
            <a:r>
              <a:rPr lang="en-US" sz="2600" u="sng">
                <a:solidFill>
                  <a:schemeClr val="accent5"/>
                </a:solidFill>
                <a:highlight>
                  <a:schemeClr val="lt1"/>
                </a:highlight>
              </a:rPr>
              <a:t>①　　　　　　</a:t>
            </a:r>
            <a:r>
              <a:rPr lang="en-US" sz="2600">
                <a:solidFill>
                  <a:schemeClr val="accent5"/>
                </a:solidFill>
                <a:highlight>
                  <a:schemeClr val="lt1"/>
                </a:highlight>
              </a:rPr>
              <a:t>）</a:t>
            </a:r>
            <a:r>
              <a:rPr lang="en-US" sz="2600">
                <a:solidFill>
                  <a:schemeClr val="dk1"/>
                </a:solidFill>
                <a:highlight>
                  <a:schemeClr val="lt1"/>
                </a:highlight>
              </a:rPr>
              <a:t>に着目している。汎用人工知能は対象となる分野が</a:t>
            </a:r>
            <a:r>
              <a:rPr lang="en-US" sz="2600">
                <a:solidFill>
                  <a:schemeClr val="accent5"/>
                </a:solidFill>
                <a:highlight>
                  <a:schemeClr val="lt1"/>
                </a:highlight>
              </a:rPr>
              <a:t>（</a:t>
            </a:r>
            <a:r>
              <a:rPr lang="en-US" sz="2600" u="sng">
                <a:solidFill>
                  <a:schemeClr val="accent5"/>
                </a:solidFill>
                <a:highlight>
                  <a:schemeClr val="lt1"/>
                </a:highlight>
              </a:rPr>
              <a:t>②　　　　</a:t>
            </a:r>
            <a:r>
              <a:rPr lang="en-US" sz="2600">
                <a:solidFill>
                  <a:schemeClr val="accent5"/>
                </a:solidFill>
                <a:highlight>
                  <a:schemeClr val="lt1"/>
                </a:highlight>
              </a:rPr>
              <a:t>）</a:t>
            </a:r>
            <a:r>
              <a:rPr lang="en-US" sz="2600">
                <a:solidFill>
                  <a:schemeClr val="dk1"/>
                </a:solidFill>
                <a:highlight>
                  <a:schemeClr val="lt1"/>
                </a:highlight>
              </a:rPr>
              <a:t>、設計時には</a:t>
            </a:r>
            <a:br>
              <a:rPr lang="en-US" sz="2600">
                <a:solidFill>
                  <a:schemeClr val="dk1"/>
                </a:solidFill>
                <a:highlight>
                  <a:schemeClr val="lt1"/>
                </a:highlight>
              </a:rPr>
            </a:br>
            <a:r>
              <a:rPr lang="en-US" sz="2600">
                <a:solidFill>
                  <a:schemeClr val="dk1"/>
                </a:solidFill>
                <a:highlight>
                  <a:schemeClr val="lt1"/>
                </a:highlight>
              </a:rPr>
              <a:t>想定されていない状況でも対処できる。特化型人工知能は、</a:t>
            </a:r>
            <a:r>
              <a:rPr lang="en-US" sz="2600">
                <a:solidFill>
                  <a:schemeClr val="accent5"/>
                </a:solidFill>
                <a:highlight>
                  <a:schemeClr val="lt1"/>
                </a:highlight>
              </a:rPr>
              <a:t>（</a:t>
            </a:r>
            <a:r>
              <a:rPr lang="en-US" sz="2600" u="sng">
                <a:solidFill>
                  <a:schemeClr val="accent5"/>
                </a:solidFill>
                <a:highlight>
                  <a:schemeClr val="lt1"/>
                </a:highlight>
              </a:rPr>
              <a:t>③　　　　　</a:t>
            </a:r>
            <a:r>
              <a:rPr lang="en-US" sz="2600">
                <a:solidFill>
                  <a:schemeClr val="accent5"/>
                </a:solidFill>
                <a:highlight>
                  <a:schemeClr val="lt1"/>
                </a:highlight>
              </a:rPr>
              <a:t>）</a:t>
            </a:r>
            <a:r>
              <a:rPr lang="en-US" sz="2600">
                <a:solidFill>
                  <a:schemeClr val="dk1"/>
                </a:solidFill>
                <a:highlight>
                  <a:schemeClr val="lt1"/>
                </a:highlight>
              </a:rPr>
              <a:t>な</a:t>
            </a:r>
            <a:br>
              <a:rPr lang="en-US" sz="2600">
                <a:solidFill>
                  <a:schemeClr val="dk1"/>
                </a:solidFill>
                <a:highlight>
                  <a:schemeClr val="lt1"/>
                </a:highlight>
              </a:rPr>
            </a:br>
            <a:r>
              <a:rPr lang="en-US" sz="2600">
                <a:solidFill>
                  <a:schemeClr val="dk1"/>
                </a:solidFill>
                <a:highlight>
                  <a:schemeClr val="lt1"/>
                </a:highlight>
              </a:rPr>
              <a:t>状況・目的においてのみ知的な振る舞いを見せるもの。</a:t>
            </a:r>
            <a:endParaRPr sz="2600">
              <a:solidFill>
                <a:schemeClr val="dk1"/>
              </a:solidFill>
              <a:highlight>
                <a:schemeClr val="lt1"/>
              </a:highlight>
            </a:endParaRPr>
          </a:p>
          <a:p>
            <a:pPr marL="0" marR="0" lvl="0" indent="0" algn="l" rtl="0">
              <a:lnSpc>
                <a:spcPct val="150000"/>
              </a:lnSpc>
              <a:spcBef>
                <a:spcPts val="0"/>
              </a:spcBef>
              <a:spcAft>
                <a:spcPts val="0"/>
              </a:spcAft>
              <a:buNone/>
            </a:pPr>
            <a:r>
              <a:rPr lang="en-US" sz="2600">
                <a:solidFill>
                  <a:schemeClr val="dk1"/>
                </a:solidFill>
                <a:highlight>
                  <a:schemeClr val="lt1"/>
                </a:highlight>
              </a:rPr>
              <a:t>「人工知能の発展段階」：</a:t>
            </a:r>
            <a:endParaRPr sz="2600">
              <a:solidFill>
                <a:schemeClr val="dk1"/>
              </a:solidFill>
              <a:highlight>
                <a:schemeClr val="lt1"/>
              </a:highlight>
            </a:endParaRPr>
          </a:p>
          <a:p>
            <a:pPr marL="0" marR="0" lvl="0" indent="0" algn="l" rtl="0">
              <a:lnSpc>
                <a:spcPct val="150000"/>
              </a:lnSpc>
              <a:spcBef>
                <a:spcPts val="0"/>
              </a:spcBef>
              <a:spcAft>
                <a:spcPts val="0"/>
              </a:spcAft>
              <a:buNone/>
            </a:pPr>
            <a:br>
              <a:rPr lang="en-US" sz="3000">
                <a:solidFill>
                  <a:schemeClr val="dk1"/>
                </a:solidFill>
                <a:highlight>
                  <a:schemeClr val="lt1"/>
                </a:highlight>
              </a:rPr>
            </a:br>
            <a:endParaRPr sz="3000">
              <a:solidFill>
                <a:schemeClr val="dk1"/>
              </a:solidFill>
              <a:highlight>
                <a:schemeClr val="lt1"/>
              </a:highlight>
            </a:endParaRPr>
          </a:p>
          <a:p>
            <a:pPr marL="0" lvl="0" indent="0" algn="l" rtl="0">
              <a:lnSpc>
                <a:spcPct val="150000"/>
              </a:lnSpc>
              <a:spcBef>
                <a:spcPts val="0"/>
              </a:spcBef>
              <a:spcAft>
                <a:spcPts val="0"/>
              </a:spcAft>
              <a:buNone/>
            </a:pPr>
            <a:endParaRPr sz="3000" b="1">
              <a:solidFill>
                <a:schemeClr val="dk1"/>
              </a:solidFill>
              <a:highlight>
                <a:schemeClr val="lt1"/>
              </a:highlight>
            </a:endParaRPr>
          </a:p>
        </p:txBody>
      </p:sp>
      <p:sp>
        <p:nvSpPr>
          <p:cNvPr id="806" name="Google Shape;806;p124"/>
          <p:cNvSpPr txBox="1">
            <a:spLocks noGrp="1"/>
          </p:cNvSpPr>
          <p:nvPr>
            <p:ph type="title"/>
          </p:nvPr>
        </p:nvSpPr>
        <p:spPr>
          <a:xfrm>
            <a:off x="878975" y="106675"/>
            <a:ext cx="10898400" cy="21048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br>
              <a:rPr lang="en-US" b="1">
                <a:solidFill>
                  <a:srgbClr val="C63024"/>
                </a:solidFill>
              </a:rPr>
            </a:br>
            <a:r>
              <a:rPr lang="en-US" sz="3200" b="1">
                <a:solidFill>
                  <a:schemeClr val="dk1"/>
                </a:solidFill>
              </a:rPr>
              <a:t>聞き取れた言葉を（　　　　　　）に書きなさい。</a:t>
            </a:r>
            <a:endParaRPr b="1"/>
          </a:p>
        </p:txBody>
      </p:sp>
      <p:pic>
        <p:nvPicPr>
          <p:cNvPr id="807" name="Google Shape;807;p124" title="12_AI01 人工知能とは(2)_授業用.mp3">
            <a:hlinkClick r:id="rId3"/>
          </p:cNvPr>
          <p:cNvPicPr preferRelativeResize="0"/>
          <p:nvPr/>
        </p:nvPicPr>
        <p:blipFill>
          <a:blip r:embed="rId4">
            <a:alphaModFix/>
          </a:blip>
          <a:stretch>
            <a:fillRect/>
          </a:stretch>
        </p:blipFill>
        <p:spPr>
          <a:xfrm>
            <a:off x="3958800" y="439548"/>
            <a:ext cx="784650" cy="784650"/>
          </a:xfrm>
          <a:prstGeom prst="rect">
            <a:avLst/>
          </a:prstGeom>
          <a:noFill/>
          <a:ln>
            <a:noFill/>
          </a:ln>
        </p:spPr>
      </p:pic>
      <p:graphicFrame>
        <p:nvGraphicFramePr>
          <p:cNvPr id="808" name="Google Shape;808;p124"/>
          <p:cNvGraphicFramePr/>
          <p:nvPr/>
        </p:nvGraphicFramePr>
        <p:xfrm>
          <a:off x="381875" y="5330350"/>
          <a:ext cx="3000000" cy="3000000"/>
        </p:xfrm>
        <a:graphic>
          <a:graphicData uri="http://schemas.openxmlformats.org/drawingml/2006/table">
            <a:tbl>
              <a:tblPr>
                <a:noFill/>
                <a:tableStyleId>{253CEE93-067F-4C9B-8AE5-4076F6F00B0E}</a:tableStyleId>
              </a:tblPr>
              <a:tblGrid>
                <a:gridCol w="1750725">
                  <a:extLst>
                    <a:ext uri="{9D8B030D-6E8A-4147-A177-3AD203B41FA5}">
                      <a16:colId xmlns:a16="http://schemas.microsoft.com/office/drawing/2014/main" val="20000"/>
                    </a:ext>
                  </a:extLst>
                </a:gridCol>
                <a:gridCol w="10490325">
                  <a:extLst>
                    <a:ext uri="{9D8B030D-6E8A-4147-A177-3AD203B41FA5}">
                      <a16:colId xmlns:a16="http://schemas.microsoft.com/office/drawing/2014/main" val="20001"/>
                    </a:ext>
                  </a:extLst>
                </a:gridCol>
              </a:tblGrid>
              <a:tr h="1049575">
                <a:tc>
                  <a:txBody>
                    <a:bodyPr/>
                    <a:lstStyle/>
                    <a:p>
                      <a:pPr marL="0" lvl="0" indent="0" algn="l" rtl="0">
                        <a:spcBef>
                          <a:spcPts val="0"/>
                        </a:spcBef>
                        <a:spcAft>
                          <a:spcPts val="0"/>
                        </a:spcAft>
                        <a:buNone/>
                      </a:pPr>
                      <a:r>
                        <a:rPr lang="en-US" sz="2600">
                          <a:solidFill>
                            <a:schemeClr val="dk1"/>
                          </a:solidFill>
                          <a:highlight>
                            <a:schemeClr val="lt1"/>
                          </a:highlight>
                        </a:rPr>
                        <a:t>レベル1</a:t>
                      </a:r>
                      <a:endParaRPr sz="2600">
                        <a:solidFill>
                          <a:schemeClr val="dk1"/>
                        </a:solidFill>
                        <a:highlight>
                          <a:schemeClr val="lt1"/>
                        </a:highlight>
                      </a:endParaRPr>
                    </a:p>
                  </a:txBody>
                  <a:tcPr marL="91425" marR="91425" marT="91425" marB="91425" anchor="ctr"/>
                </a:tc>
                <a:tc>
                  <a:txBody>
                    <a:bodyPr/>
                    <a:lstStyle/>
                    <a:p>
                      <a:pPr marL="0" lvl="0" indent="0" algn="l" rtl="0">
                        <a:spcBef>
                          <a:spcPts val="0"/>
                        </a:spcBef>
                        <a:spcAft>
                          <a:spcPts val="0"/>
                        </a:spcAft>
                        <a:buNone/>
                      </a:pPr>
                      <a:r>
                        <a:rPr lang="en-US" sz="2600">
                          <a:solidFill>
                            <a:schemeClr val="accent5"/>
                          </a:solidFill>
                          <a:highlight>
                            <a:schemeClr val="lt1"/>
                          </a:highlight>
                        </a:rPr>
                        <a:t>（</a:t>
                      </a:r>
                      <a:r>
                        <a:rPr lang="en-US" sz="2600" u="sng">
                          <a:solidFill>
                            <a:schemeClr val="accent5"/>
                          </a:solidFill>
                          <a:highlight>
                            <a:schemeClr val="lt1"/>
                          </a:highlight>
                        </a:rPr>
                        <a:t>④　　　　</a:t>
                      </a:r>
                      <a:r>
                        <a:rPr lang="en-US" sz="2600">
                          <a:solidFill>
                            <a:schemeClr val="accent5"/>
                          </a:solidFill>
                          <a:highlight>
                            <a:schemeClr val="lt1"/>
                          </a:highlight>
                        </a:rPr>
                        <a:t>）</a:t>
                      </a:r>
                      <a:r>
                        <a:rPr lang="en-US" sz="2600">
                          <a:solidFill>
                            <a:schemeClr val="dk1"/>
                          </a:solidFill>
                          <a:highlight>
                            <a:schemeClr val="lt1"/>
                          </a:highlight>
                        </a:rPr>
                        <a:t>な制御プログラム</a:t>
                      </a:r>
                      <a:endParaRPr sz="2600">
                        <a:solidFill>
                          <a:schemeClr val="dk1"/>
                        </a:solidFill>
                        <a:highlight>
                          <a:schemeClr val="lt1"/>
                        </a:highlight>
                      </a:endParaRPr>
                    </a:p>
                    <a:p>
                      <a:pPr marL="0" lvl="0" indent="0" algn="l" rtl="0">
                        <a:spcBef>
                          <a:spcPts val="0"/>
                        </a:spcBef>
                        <a:spcAft>
                          <a:spcPts val="0"/>
                        </a:spcAft>
                        <a:buNone/>
                      </a:pPr>
                      <a:r>
                        <a:rPr lang="en-US" sz="2600">
                          <a:solidFill>
                            <a:schemeClr val="dk1"/>
                          </a:solidFill>
                          <a:highlight>
                            <a:schemeClr val="lt1"/>
                          </a:highlight>
                        </a:rPr>
                        <a:t>家電などのマーケティングのために、制御工学やシステム工学</a:t>
                      </a:r>
                      <a:endParaRPr sz="2600">
                        <a:solidFill>
                          <a:schemeClr val="dk1"/>
                        </a:solidFill>
                        <a:highlight>
                          <a:schemeClr val="lt1"/>
                        </a:highlight>
                      </a:endParaRPr>
                    </a:p>
                  </a:txBody>
                  <a:tcPr marL="91425" marR="91425" marT="91425" marB="91425"/>
                </a:tc>
                <a:extLst>
                  <a:ext uri="{0D108BD9-81ED-4DB2-BD59-A6C34878D82A}">
                    <a16:rowId xmlns:a16="http://schemas.microsoft.com/office/drawing/2014/main" val="10000"/>
                  </a:ext>
                </a:extLst>
              </a:tr>
              <a:tr h="1049575">
                <a:tc>
                  <a:txBody>
                    <a:bodyPr/>
                    <a:lstStyle/>
                    <a:p>
                      <a:pPr marL="0" lvl="0" indent="0" algn="l" rtl="0">
                        <a:spcBef>
                          <a:spcPts val="0"/>
                        </a:spcBef>
                        <a:spcAft>
                          <a:spcPts val="0"/>
                        </a:spcAft>
                        <a:buNone/>
                      </a:pPr>
                      <a:r>
                        <a:rPr lang="en-US" sz="2600">
                          <a:solidFill>
                            <a:schemeClr val="dk1"/>
                          </a:solidFill>
                          <a:highlight>
                            <a:schemeClr val="lt1"/>
                          </a:highlight>
                        </a:rPr>
                        <a:t>レベル2</a:t>
                      </a:r>
                      <a:endParaRPr sz="2600">
                        <a:solidFill>
                          <a:schemeClr val="dk1"/>
                        </a:solidFill>
                        <a:highlight>
                          <a:schemeClr val="lt1"/>
                        </a:highlight>
                      </a:endParaRPr>
                    </a:p>
                  </a:txBody>
                  <a:tcPr marL="91425" marR="91425" marT="91425" marB="91425" anchor="ctr"/>
                </a:tc>
                <a:tc>
                  <a:txBody>
                    <a:bodyPr/>
                    <a:lstStyle/>
                    <a:p>
                      <a:pPr marL="0" lvl="0" indent="0" algn="l" rtl="0">
                        <a:spcBef>
                          <a:spcPts val="0"/>
                        </a:spcBef>
                        <a:spcAft>
                          <a:spcPts val="0"/>
                        </a:spcAft>
                        <a:buNone/>
                      </a:pPr>
                      <a:r>
                        <a:rPr lang="en-US" sz="2600">
                          <a:solidFill>
                            <a:schemeClr val="dk1"/>
                          </a:solidFill>
                          <a:highlight>
                            <a:schemeClr val="lt1"/>
                          </a:highlight>
                        </a:rPr>
                        <a:t>古典的な人工知能</a:t>
                      </a:r>
                      <a:endParaRPr sz="2600">
                        <a:solidFill>
                          <a:schemeClr val="dk1"/>
                        </a:solidFill>
                        <a:highlight>
                          <a:schemeClr val="lt1"/>
                        </a:highlight>
                      </a:endParaRPr>
                    </a:p>
                    <a:p>
                      <a:pPr marL="0" lvl="0" indent="0" algn="l" rtl="0">
                        <a:spcBef>
                          <a:spcPts val="0"/>
                        </a:spcBef>
                        <a:spcAft>
                          <a:spcPts val="0"/>
                        </a:spcAft>
                        <a:buNone/>
                      </a:pPr>
                      <a:r>
                        <a:rPr lang="en-US" sz="2600">
                          <a:solidFill>
                            <a:schemeClr val="dk1"/>
                          </a:solidFill>
                          <a:highlight>
                            <a:schemeClr val="lt1"/>
                          </a:highlight>
                        </a:rPr>
                        <a:t>知識の</a:t>
                      </a:r>
                      <a:r>
                        <a:rPr lang="en-US" sz="2600">
                          <a:solidFill>
                            <a:schemeClr val="accent5"/>
                          </a:solidFill>
                          <a:highlight>
                            <a:schemeClr val="lt1"/>
                          </a:highlight>
                        </a:rPr>
                        <a:t>（</a:t>
                      </a:r>
                      <a:r>
                        <a:rPr lang="en-US" sz="2600" u="sng">
                          <a:solidFill>
                            <a:schemeClr val="accent5"/>
                          </a:solidFill>
                          <a:highlight>
                            <a:schemeClr val="lt1"/>
                          </a:highlight>
                        </a:rPr>
                        <a:t>⑤　　　　</a:t>
                      </a:r>
                      <a:r>
                        <a:rPr lang="en-US" sz="2600">
                          <a:solidFill>
                            <a:schemeClr val="accent5"/>
                          </a:solidFill>
                          <a:highlight>
                            <a:schemeClr val="lt1"/>
                          </a:highlight>
                        </a:rPr>
                        <a:t>）</a:t>
                      </a:r>
                      <a:r>
                        <a:rPr lang="en-US" sz="2600">
                          <a:solidFill>
                            <a:schemeClr val="dk1"/>
                          </a:solidFill>
                          <a:highlight>
                            <a:schemeClr val="lt1"/>
                          </a:highlight>
                        </a:rPr>
                        <a:t>の外にある問いには答えられない。</a:t>
                      </a:r>
                      <a:endParaRPr sz="2600">
                        <a:solidFill>
                          <a:schemeClr val="dk1"/>
                        </a:solidFill>
                        <a:highlight>
                          <a:schemeClr val="lt1"/>
                        </a:highlight>
                      </a:endParaRPr>
                    </a:p>
                  </a:txBody>
                  <a:tcPr marL="91425" marR="91425" marT="91425" marB="91425"/>
                </a:tc>
                <a:extLst>
                  <a:ext uri="{0D108BD9-81ED-4DB2-BD59-A6C34878D82A}">
                    <a16:rowId xmlns:a16="http://schemas.microsoft.com/office/drawing/2014/main" val="10001"/>
                  </a:ext>
                </a:extLst>
              </a:tr>
              <a:tr h="623175">
                <a:tc>
                  <a:txBody>
                    <a:bodyPr/>
                    <a:lstStyle/>
                    <a:p>
                      <a:pPr marL="0" lvl="0" indent="0" algn="l" rtl="0">
                        <a:spcBef>
                          <a:spcPts val="0"/>
                        </a:spcBef>
                        <a:spcAft>
                          <a:spcPts val="0"/>
                        </a:spcAft>
                        <a:buNone/>
                      </a:pPr>
                      <a:r>
                        <a:rPr lang="en-US" sz="2600">
                          <a:solidFill>
                            <a:schemeClr val="dk1"/>
                          </a:solidFill>
                          <a:highlight>
                            <a:schemeClr val="lt1"/>
                          </a:highlight>
                        </a:rPr>
                        <a:t>レベル3</a:t>
                      </a:r>
                      <a:endParaRPr sz="2600">
                        <a:solidFill>
                          <a:schemeClr val="dk1"/>
                        </a:solidFill>
                        <a:highlight>
                          <a:schemeClr val="lt1"/>
                        </a:highlight>
                      </a:endParaRPr>
                    </a:p>
                  </a:txBody>
                  <a:tcPr marL="91425" marR="91425" marT="91425" marB="91425" anchor="ctr"/>
                </a:tc>
                <a:tc>
                  <a:txBody>
                    <a:bodyPr/>
                    <a:lstStyle/>
                    <a:p>
                      <a:pPr marL="0" lvl="0" indent="0" algn="l" rtl="0">
                        <a:spcBef>
                          <a:spcPts val="0"/>
                        </a:spcBef>
                        <a:spcAft>
                          <a:spcPts val="0"/>
                        </a:spcAft>
                        <a:buNone/>
                      </a:pPr>
                      <a:r>
                        <a:rPr lang="en-US" sz="2600">
                          <a:solidFill>
                            <a:schemeClr val="dk1"/>
                          </a:solidFill>
                          <a:highlight>
                            <a:schemeClr val="lt1"/>
                          </a:highlight>
                        </a:rPr>
                        <a:t>主に</a:t>
                      </a:r>
                      <a:r>
                        <a:rPr lang="en-US" sz="2600">
                          <a:solidFill>
                            <a:schemeClr val="accent5"/>
                          </a:solidFill>
                          <a:highlight>
                            <a:schemeClr val="lt1"/>
                          </a:highlight>
                        </a:rPr>
                        <a:t>（</a:t>
                      </a:r>
                      <a:r>
                        <a:rPr lang="en-US" sz="2600" u="sng">
                          <a:solidFill>
                            <a:schemeClr val="accent5"/>
                          </a:solidFill>
                          <a:highlight>
                            <a:schemeClr val="lt1"/>
                          </a:highlight>
                        </a:rPr>
                        <a:t>⑥　　　　</a:t>
                      </a:r>
                      <a:r>
                        <a:rPr lang="en-US" sz="2600">
                          <a:solidFill>
                            <a:schemeClr val="accent5"/>
                          </a:solidFill>
                          <a:highlight>
                            <a:schemeClr val="lt1"/>
                          </a:highlight>
                        </a:rPr>
                        <a:t>）</a:t>
                      </a:r>
                      <a:r>
                        <a:rPr lang="en-US" sz="2600">
                          <a:solidFill>
                            <a:schemeClr val="dk1"/>
                          </a:solidFill>
                          <a:highlight>
                            <a:schemeClr val="lt1"/>
                          </a:highlight>
                        </a:rPr>
                        <a:t>を取り入れた人工知能。</a:t>
                      </a:r>
                      <a:endParaRPr sz="2600">
                        <a:solidFill>
                          <a:schemeClr val="dk1"/>
                        </a:solidFill>
                        <a:highlight>
                          <a:schemeClr val="lt1"/>
                        </a:highlight>
                      </a:endParaRPr>
                    </a:p>
                  </a:txBody>
                  <a:tcPr marL="91425" marR="91425" marT="91425" marB="91425"/>
                </a:tc>
                <a:extLst>
                  <a:ext uri="{0D108BD9-81ED-4DB2-BD59-A6C34878D82A}">
                    <a16:rowId xmlns:a16="http://schemas.microsoft.com/office/drawing/2014/main" val="10002"/>
                  </a:ext>
                </a:extLst>
              </a:tr>
              <a:tr h="1049575">
                <a:tc>
                  <a:txBody>
                    <a:bodyPr/>
                    <a:lstStyle/>
                    <a:p>
                      <a:pPr marL="0" lvl="0" indent="0" algn="l" rtl="0">
                        <a:spcBef>
                          <a:spcPts val="0"/>
                        </a:spcBef>
                        <a:spcAft>
                          <a:spcPts val="0"/>
                        </a:spcAft>
                        <a:buNone/>
                      </a:pPr>
                      <a:r>
                        <a:rPr lang="en-US" sz="2600">
                          <a:solidFill>
                            <a:schemeClr val="dk1"/>
                          </a:solidFill>
                          <a:highlight>
                            <a:schemeClr val="lt1"/>
                          </a:highlight>
                        </a:rPr>
                        <a:t>レベル4</a:t>
                      </a:r>
                      <a:endParaRPr sz="2600">
                        <a:solidFill>
                          <a:schemeClr val="dk1"/>
                        </a:solidFill>
                        <a:highlight>
                          <a:schemeClr val="lt1"/>
                        </a:highlight>
                      </a:endParaRPr>
                    </a:p>
                  </a:txBody>
                  <a:tcPr marL="91425" marR="91425" marT="91425" marB="91425" anchor="ctr"/>
                </a:tc>
                <a:tc>
                  <a:txBody>
                    <a:bodyPr/>
                    <a:lstStyle/>
                    <a:p>
                      <a:pPr marL="0" lvl="0" indent="0" algn="l" rtl="0">
                        <a:spcBef>
                          <a:spcPts val="0"/>
                        </a:spcBef>
                        <a:spcAft>
                          <a:spcPts val="0"/>
                        </a:spcAft>
                        <a:buNone/>
                      </a:pPr>
                      <a:r>
                        <a:rPr lang="en-US" sz="2600">
                          <a:solidFill>
                            <a:schemeClr val="dk1"/>
                          </a:solidFill>
                          <a:highlight>
                            <a:schemeClr val="lt1"/>
                          </a:highlight>
                        </a:rPr>
                        <a:t>主にディープラーニングを取り入れた人工知能</a:t>
                      </a:r>
                      <a:endParaRPr sz="2600">
                        <a:solidFill>
                          <a:schemeClr val="dk1"/>
                        </a:solidFill>
                        <a:highlight>
                          <a:schemeClr val="lt1"/>
                        </a:highlight>
                      </a:endParaRPr>
                    </a:p>
                    <a:p>
                      <a:pPr marL="0" lvl="0" indent="0" algn="l" rtl="0">
                        <a:spcBef>
                          <a:spcPts val="0"/>
                        </a:spcBef>
                        <a:spcAft>
                          <a:spcPts val="0"/>
                        </a:spcAft>
                        <a:buNone/>
                      </a:pPr>
                      <a:r>
                        <a:rPr lang="en-US" sz="2600">
                          <a:solidFill>
                            <a:schemeClr val="dk1"/>
                          </a:solidFill>
                          <a:highlight>
                            <a:schemeClr val="lt1"/>
                          </a:highlight>
                        </a:rPr>
                        <a:t>人間の手を</a:t>
                      </a:r>
                      <a:r>
                        <a:rPr lang="en-US" sz="2600">
                          <a:solidFill>
                            <a:schemeClr val="accent5"/>
                          </a:solidFill>
                          <a:highlight>
                            <a:schemeClr val="lt1"/>
                          </a:highlight>
                        </a:rPr>
                        <a:t>（⑦</a:t>
                      </a:r>
                      <a:r>
                        <a:rPr lang="en-US" sz="2600" u="sng">
                          <a:solidFill>
                            <a:schemeClr val="accent5"/>
                          </a:solidFill>
                          <a:highlight>
                            <a:schemeClr val="lt1"/>
                          </a:highlight>
                        </a:rPr>
                        <a:t>　　　　</a:t>
                      </a:r>
                      <a:r>
                        <a:rPr lang="en-US" sz="2600">
                          <a:solidFill>
                            <a:schemeClr val="accent5"/>
                          </a:solidFill>
                          <a:highlight>
                            <a:schemeClr val="lt1"/>
                          </a:highlight>
                        </a:rPr>
                        <a:t>）</a:t>
                      </a:r>
                      <a:r>
                        <a:rPr lang="en-US" sz="2600">
                          <a:solidFill>
                            <a:schemeClr val="dk1"/>
                          </a:solidFill>
                          <a:highlight>
                            <a:schemeClr val="lt1"/>
                          </a:highlight>
                        </a:rPr>
                        <a:t>、特徴量を抽出し、認識能力を向上</a:t>
                      </a:r>
                      <a:endParaRPr sz="2600">
                        <a:solidFill>
                          <a:schemeClr val="dk1"/>
                        </a:solidFill>
                        <a:highlight>
                          <a:schemeClr val="lt1"/>
                        </a:highlight>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25"/>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期末発表のチームワーク(2)</a:t>
            </a:r>
            <a:endParaRPr>
              <a:solidFill>
                <a:srgbClr val="CC0000"/>
              </a:solidFill>
            </a:endParaRPr>
          </a:p>
        </p:txBody>
      </p:sp>
      <p:sp>
        <p:nvSpPr>
          <p:cNvPr id="814" name="Google Shape;814;p125"/>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発表</a:t>
            </a:r>
            <a:r>
              <a:rPr lang="en-US" b="1"/>
              <a:t>のテーマ</a:t>
            </a:r>
            <a:endParaRPr b="1"/>
          </a:p>
        </p:txBody>
      </p:sp>
      <p:sp>
        <p:nvSpPr>
          <p:cNvPr id="820" name="Google Shape;820;p126"/>
          <p:cNvSpPr txBox="1">
            <a:spLocks noGrp="1"/>
          </p:cNvSpPr>
          <p:nvPr>
            <p:ph type="sldNum" idx="12"/>
          </p:nvPr>
        </p:nvSpPr>
        <p:spPr>
          <a:xfrm>
            <a:off x="12352551" y="91022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39</a:t>
            </a:fld>
            <a:endParaRPr/>
          </a:p>
        </p:txBody>
      </p:sp>
      <p:sp>
        <p:nvSpPr>
          <p:cNvPr id="821" name="Google Shape;821;p126"/>
          <p:cNvSpPr txBox="1"/>
          <p:nvPr/>
        </p:nvSpPr>
        <p:spPr>
          <a:xfrm>
            <a:off x="954725" y="3719700"/>
            <a:ext cx="11115600" cy="150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4000" b="1">
                <a:solidFill>
                  <a:schemeClr val="dk1"/>
                </a:solidFill>
                <a:highlight>
                  <a:srgbClr val="FFFFFF"/>
                </a:highlight>
              </a:rPr>
              <a:t>実際のセキュリティ事故</a:t>
            </a:r>
            <a:br>
              <a:rPr lang="en-US" sz="4000" b="1">
                <a:solidFill>
                  <a:schemeClr val="dk1"/>
                </a:solidFill>
                <a:highlight>
                  <a:srgbClr val="FFFFFF"/>
                </a:highlight>
              </a:rPr>
            </a:br>
            <a:r>
              <a:rPr lang="en-US" sz="4000" b="1">
                <a:solidFill>
                  <a:schemeClr val="dk1"/>
                </a:solidFill>
                <a:highlight>
                  <a:srgbClr val="FFFFFF"/>
                </a:highlight>
              </a:rPr>
              <a:t>その影響、解決案と防止方法</a:t>
            </a:r>
            <a:endParaRPr sz="4000" b="1">
              <a:solidFill>
                <a:schemeClr val="dk1"/>
              </a:solidFill>
              <a:highlight>
                <a:srgbClr val="FFFFFF"/>
              </a:highlight>
            </a:endParaRPr>
          </a:p>
        </p:txBody>
      </p:sp>
      <p:sp>
        <p:nvSpPr>
          <p:cNvPr id="822" name="Google Shape;822;p126"/>
          <p:cNvSpPr txBox="1"/>
          <p:nvPr/>
        </p:nvSpPr>
        <p:spPr>
          <a:xfrm>
            <a:off x="626075" y="2599700"/>
            <a:ext cx="12007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dk1"/>
                </a:solidFill>
              </a:rPr>
              <a:t>第15回の授業はチームで以下のテーマを発表します（※）</a:t>
            </a:r>
            <a:endParaRPr sz="3000">
              <a:solidFill>
                <a:schemeClr val="dk1"/>
              </a:solidFill>
            </a:endParaRPr>
          </a:p>
        </p:txBody>
      </p:sp>
      <p:pic>
        <p:nvPicPr>
          <p:cNvPr id="823" name="Google Shape;823;p126"/>
          <p:cNvPicPr preferRelativeResize="0"/>
          <p:nvPr/>
        </p:nvPicPr>
        <p:blipFill>
          <a:blip r:embed="rId3">
            <a:alphaModFix/>
          </a:blip>
          <a:stretch>
            <a:fillRect/>
          </a:stretch>
        </p:blipFill>
        <p:spPr>
          <a:xfrm>
            <a:off x="7515525" y="5530963"/>
            <a:ext cx="3994075" cy="2599775"/>
          </a:xfrm>
          <a:prstGeom prst="rect">
            <a:avLst/>
          </a:prstGeom>
          <a:noFill/>
          <a:ln>
            <a:noFill/>
          </a:ln>
        </p:spPr>
      </p:pic>
      <p:sp>
        <p:nvSpPr>
          <p:cNvPr id="824" name="Google Shape;824;p126"/>
          <p:cNvSpPr txBox="1"/>
          <p:nvPr/>
        </p:nvSpPr>
        <p:spPr>
          <a:xfrm>
            <a:off x="820325" y="8565900"/>
            <a:ext cx="1138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rPr>
              <a:t>（※）チーム毎の発表内容によって、</a:t>
            </a:r>
            <a:r>
              <a:rPr lang="en-US" sz="2800" b="1">
                <a:solidFill>
                  <a:schemeClr val="dk1"/>
                </a:solidFill>
              </a:rPr>
              <a:t>カスタマイズ</a:t>
            </a:r>
            <a:r>
              <a:rPr lang="en-US" sz="2800">
                <a:solidFill>
                  <a:schemeClr val="dk1"/>
                </a:solidFill>
              </a:rPr>
              <a:t>しても良い</a:t>
            </a:r>
            <a:endParaRPr sz="2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9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ミニテスト</a:t>
            </a:r>
            <a:endParaRPr/>
          </a:p>
        </p:txBody>
      </p:sp>
      <p:sp>
        <p:nvSpPr>
          <p:cNvPr id="515" name="Google Shape;515;p9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2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p>
            <a:pPr marL="0" marR="0" lvl="0" indent="0" algn="l" rtl="0">
              <a:lnSpc>
                <a:spcPct val="60000"/>
              </a:lnSpc>
              <a:spcBef>
                <a:spcPts val="0"/>
              </a:spcBef>
              <a:spcAft>
                <a:spcPts val="0"/>
              </a:spcAft>
              <a:buClr>
                <a:schemeClr val="accent5"/>
              </a:buClr>
              <a:buSzPts val="6400"/>
              <a:buFont typeface="Arial"/>
              <a:buNone/>
            </a:pPr>
            <a:r>
              <a:rPr lang="en-US" sz="6400" b="1"/>
              <a:t>スケジュール</a:t>
            </a:r>
            <a:endParaRPr b="1"/>
          </a:p>
        </p:txBody>
      </p:sp>
      <p:sp>
        <p:nvSpPr>
          <p:cNvPr id="830" name="Google Shape;830;p127"/>
          <p:cNvSpPr txBox="1">
            <a:spLocks noGrp="1"/>
          </p:cNvSpPr>
          <p:nvPr>
            <p:ph type="body" idx="1"/>
          </p:nvPr>
        </p:nvSpPr>
        <p:spPr>
          <a:xfrm>
            <a:off x="556625" y="2200025"/>
            <a:ext cx="12090900" cy="10461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2520"/>
              <a:buFont typeface="Arial"/>
              <a:buNone/>
            </a:pPr>
            <a:r>
              <a:rPr lang="en-US" sz="2900"/>
              <a:t>テーマについて、チームでアンケートを実施します</a:t>
            </a:r>
            <a:endParaRPr sz="2900"/>
          </a:p>
          <a:p>
            <a:pPr marL="0" marR="0" lvl="0" indent="0" algn="l" rtl="0">
              <a:lnSpc>
                <a:spcPct val="100000"/>
              </a:lnSpc>
              <a:spcBef>
                <a:spcPts val="0"/>
              </a:spcBef>
              <a:spcAft>
                <a:spcPts val="0"/>
              </a:spcAft>
              <a:buClr>
                <a:srgbClr val="000000"/>
              </a:buClr>
              <a:buSzPts val="2520"/>
              <a:buFont typeface="Arial"/>
              <a:buNone/>
            </a:pPr>
            <a:r>
              <a:rPr lang="en-US" sz="2900"/>
              <a:t>アンケートの結果からケーススタディをピックアップして、発表します</a:t>
            </a:r>
            <a:endParaRPr sz="2900"/>
          </a:p>
        </p:txBody>
      </p:sp>
      <p:sp>
        <p:nvSpPr>
          <p:cNvPr id="831" name="Google Shape;831;p127"/>
          <p:cNvSpPr txBox="1">
            <a:spLocks noGrp="1"/>
          </p:cNvSpPr>
          <p:nvPr>
            <p:ph type="sldNum" idx="12"/>
          </p:nvPr>
        </p:nvSpPr>
        <p:spPr>
          <a:xfrm>
            <a:off x="12352551" y="91022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sp>
        <p:nvSpPr>
          <p:cNvPr id="832" name="Google Shape;832;p127"/>
          <p:cNvSpPr/>
          <p:nvPr/>
        </p:nvSpPr>
        <p:spPr>
          <a:xfrm>
            <a:off x="623300" y="4323850"/>
            <a:ext cx="2918100" cy="36645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203200" tIns="203200" rIns="203200" bIns="203200" anchor="t" anchorCtr="0">
            <a:noAutofit/>
          </a:bodyPr>
          <a:lstStyle/>
          <a:p>
            <a:pPr marL="0" lvl="0" indent="0" algn="l" rtl="0">
              <a:lnSpc>
                <a:spcPct val="115000"/>
              </a:lnSpc>
              <a:spcBef>
                <a:spcPts val="0"/>
              </a:spcBef>
              <a:spcAft>
                <a:spcPts val="0"/>
              </a:spcAft>
              <a:buNone/>
            </a:pPr>
            <a:r>
              <a:rPr lang="en-US" sz="2400" b="1" u="sng">
                <a:solidFill>
                  <a:schemeClr val="dk1"/>
                </a:solidFill>
              </a:rPr>
              <a:t>第 11 回の授業</a:t>
            </a:r>
            <a:br>
              <a:rPr lang="en-US" sz="2400" b="1" u="sng">
                <a:solidFill>
                  <a:schemeClr val="dk1"/>
                </a:solidFill>
              </a:rPr>
            </a:br>
            <a:r>
              <a:rPr lang="en-US" sz="2400" b="1">
                <a:solidFill>
                  <a:schemeClr val="dk1"/>
                </a:solidFill>
              </a:rPr>
              <a:t>(チームワーク1)</a:t>
            </a:r>
            <a:endParaRPr sz="2400" b="1">
              <a:solidFill>
                <a:schemeClr val="dk1"/>
              </a:solidFill>
            </a:endParaRPr>
          </a:p>
          <a:p>
            <a:pPr marL="0" lvl="0" indent="0" algn="l" rtl="0">
              <a:lnSpc>
                <a:spcPct val="115000"/>
              </a:lnSpc>
              <a:spcBef>
                <a:spcPts val="0"/>
              </a:spcBef>
              <a:spcAft>
                <a:spcPts val="0"/>
              </a:spcAft>
              <a:buNone/>
            </a:pPr>
            <a:endParaRPr sz="2400" u="sng">
              <a:solidFill>
                <a:schemeClr val="dk1"/>
              </a:solidFill>
            </a:endParaRPr>
          </a:p>
          <a:p>
            <a:pPr marL="0" lvl="0" indent="0" algn="l" rtl="0">
              <a:lnSpc>
                <a:spcPct val="115000"/>
              </a:lnSpc>
              <a:spcBef>
                <a:spcPts val="0"/>
              </a:spcBef>
              <a:spcAft>
                <a:spcPts val="0"/>
              </a:spcAft>
              <a:buNone/>
            </a:pPr>
            <a:r>
              <a:rPr lang="en-US" sz="2400">
                <a:solidFill>
                  <a:schemeClr val="dk1"/>
                </a:solidFill>
              </a:rPr>
              <a:t>・チーム作成</a:t>
            </a:r>
            <a:endParaRPr sz="2400">
              <a:solidFill>
                <a:schemeClr val="dk1"/>
              </a:solidFill>
            </a:endParaRPr>
          </a:p>
          <a:p>
            <a:pPr marL="0" lvl="0" indent="0" algn="l" rtl="0">
              <a:lnSpc>
                <a:spcPct val="115000"/>
              </a:lnSpc>
              <a:spcBef>
                <a:spcPts val="0"/>
              </a:spcBef>
              <a:spcAft>
                <a:spcPts val="0"/>
              </a:spcAft>
              <a:buNone/>
            </a:pPr>
            <a:r>
              <a:rPr lang="en-US" sz="2400">
                <a:solidFill>
                  <a:schemeClr val="dk1"/>
                </a:solidFill>
              </a:rPr>
              <a:t>・アンケート作成　と発表案内</a:t>
            </a:r>
            <a:endParaRPr sz="2400">
              <a:solidFill>
                <a:schemeClr val="dk1"/>
              </a:solidFill>
            </a:endParaRPr>
          </a:p>
          <a:p>
            <a:pPr marL="0" lvl="0" indent="0" algn="l" rtl="0">
              <a:lnSpc>
                <a:spcPct val="115000"/>
              </a:lnSpc>
              <a:spcBef>
                <a:spcPts val="0"/>
              </a:spcBef>
              <a:spcAft>
                <a:spcPts val="0"/>
              </a:spcAft>
              <a:buNone/>
            </a:pPr>
            <a:r>
              <a:rPr lang="en-US" sz="2400">
                <a:solidFill>
                  <a:schemeClr val="dk1"/>
                </a:solidFill>
              </a:rPr>
              <a:t>・アンケート作成　</a:t>
            </a:r>
            <a:endParaRPr sz="2400">
              <a:solidFill>
                <a:schemeClr val="dk1"/>
              </a:solidFill>
            </a:endParaRPr>
          </a:p>
        </p:txBody>
      </p:sp>
      <p:sp>
        <p:nvSpPr>
          <p:cNvPr id="833" name="Google Shape;833;p127"/>
          <p:cNvSpPr/>
          <p:nvPr/>
        </p:nvSpPr>
        <p:spPr>
          <a:xfrm>
            <a:off x="611085" y="8234798"/>
            <a:ext cx="11982000" cy="591600"/>
          </a:xfrm>
          <a:prstGeom prst="rightArrow">
            <a:avLst>
              <a:gd name="adj1" fmla="val 49436"/>
              <a:gd name="adj2" fmla="val 95166"/>
            </a:avLst>
          </a:prstGeom>
          <a:solidFill>
            <a:srgbClr val="53585F"/>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34" name="Google Shape;834;p127"/>
          <p:cNvSpPr txBox="1">
            <a:spLocks noGrp="1"/>
          </p:cNvSpPr>
          <p:nvPr>
            <p:ph type="body" idx="1"/>
          </p:nvPr>
        </p:nvSpPr>
        <p:spPr>
          <a:xfrm>
            <a:off x="556625" y="3359975"/>
            <a:ext cx="11099700" cy="5916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2520"/>
              <a:buFont typeface="Arial"/>
              <a:buNone/>
            </a:pPr>
            <a:r>
              <a:rPr lang="en-US" sz="2820" b="1">
                <a:solidFill>
                  <a:srgbClr val="1155CC"/>
                </a:solidFill>
              </a:rPr>
              <a:t>発表準備のスケジュール</a:t>
            </a:r>
            <a:endParaRPr sz="2820" b="1">
              <a:solidFill>
                <a:srgbClr val="1155CC"/>
              </a:solidFill>
            </a:endParaRPr>
          </a:p>
        </p:txBody>
      </p:sp>
      <p:sp>
        <p:nvSpPr>
          <p:cNvPr id="835" name="Google Shape;835;p127"/>
          <p:cNvSpPr/>
          <p:nvPr/>
        </p:nvSpPr>
        <p:spPr>
          <a:xfrm>
            <a:off x="3741650" y="4264825"/>
            <a:ext cx="2918100" cy="36645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203200" tIns="203200" rIns="203200" bIns="203200" anchor="t" anchorCtr="0">
            <a:noAutofit/>
          </a:bodyPr>
          <a:lstStyle/>
          <a:p>
            <a:pPr marL="0" lvl="0" indent="0" algn="l" rtl="0">
              <a:lnSpc>
                <a:spcPct val="115000"/>
              </a:lnSpc>
              <a:spcBef>
                <a:spcPts val="0"/>
              </a:spcBef>
              <a:spcAft>
                <a:spcPts val="0"/>
              </a:spcAft>
              <a:buNone/>
            </a:pPr>
            <a:r>
              <a:rPr lang="en-US" sz="2400" b="1" u="sng">
                <a:solidFill>
                  <a:schemeClr val="dk1"/>
                </a:solidFill>
              </a:rPr>
              <a:t>第 12 回の授業</a:t>
            </a:r>
            <a:endParaRPr sz="2400" b="1" u="sng">
              <a:solidFill>
                <a:schemeClr val="dk1"/>
              </a:solidFill>
            </a:endParaRPr>
          </a:p>
          <a:p>
            <a:pPr marL="0" lvl="0" indent="0" algn="l" rtl="0">
              <a:lnSpc>
                <a:spcPct val="115000"/>
              </a:lnSpc>
              <a:spcBef>
                <a:spcPts val="0"/>
              </a:spcBef>
              <a:spcAft>
                <a:spcPts val="0"/>
              </a:spcAft>
              <a:buNone/>
            </a:pPr>
            <a:r>
              <a:rPr lang="en-US" sz="2400" b="1">
                <a:solidFill>
                  <a:schemeClr val="dk1"/>
                </a:solidFill>
              </a:rPr>
              <a:t>(チームワーク2)</a:t>
            </a:r>
            <a:endParaRPr sz="2400" b="1" u="sng">
              <a:solidFill>
                <a:schemeClr val="dk1"/>
              </a:solidFill>
            </a:endParaRPr>
          </a:p>
          <a:p>
            <a:pPr marL="0" lvl="0" indent="0" algn="l" rtl="0">
              <a:lnSpc>
                <a:spcPct val="115000"/>
              </a:lnSpc>
              <a:spcBef>
                <a:spcPts val="0"/>
              </a:spcBef>
              <a:spcAft>
                <a:spcPts val="0"/>
              </a:spcAft>
              <a:buNone/>
            </a:pPr>
            <a:endParaRPr sz="2400" u="sng">
              <a:solidFill>
                <a:schemeClr val="dk1"/>
              </a:solidFill>
            </a:endParaRPr>
          </a:p>
          <a:p>
            <a:pPr marL="0" lvl="0" indent="0" algn="l" rtl="0">
              <a:lnSpc>
                <a:spcPct val="115000"/>
              </a:lnSpc>
              <a:spcBef>
                <a:spcPts val="0"/>
              </a:spcBef>
              <a:spcAft>
                <a:spcPts val="0"/>
              </a:spcAft>
              <a:buNone/>
            </a:pPr>
            <a:r>
              <a:rPr lang="en-US" sz="2400">
                <a:solidFill>
                  <a:schemeClr val="dk1"/>
                </a:solidFill>
              </a:rPr>
              <a:t>・アンケート結果　の報告</a:t>
            </a:r>
            <a:endParaRPr sz="2400">
              <a:solidFill>
                <a:schemeClr val="dk1"/>
              </a:solidFill>
            </a:endParaRPr>
          </a:p>
          <a:p>
            <a:pPr marL="0" lvl="0" indent="0" algn="l" rtl="0">
              <a:lnSpc>
                <a:spcPct val="115000"/>
              </a:lnSpc>
              <a:spcBef>
                <a:spcPts val="0"/>
              </a:spcBef>
              <a:spcAft>
                <a:spcPts val="0"/>
              </a:spcAft>
              <a:buNone/>
            </a:pPr>
            <a:r>
              <a:rPr lang="en-US" sz="2400">
                <a:solidFill>
                  <a:schemeClr val="dk1"/>
                </a:solidFill>
              </a:rPr>
              <a:t>・ケーススタディ　のピックアップ　と解析</a:t>
            </a:r>
            <a:endParaRPr sz="2400">
              <a:solidFill>
                <a:schemeClr val="dk1"/>
              </a:solidFill>
            </a:endParaRPr>
          </a:p>
        </p:txBody>
      </p:sp>
      <p:sp>
        <p:nvSpPr>
          <p:cNvPr id="836" name="Google Shape;836;p127"/>
          <p:cNvSpPr/>
          <p:nvPr/>
        </p:nvSpPr>
        <p:spPr>
          <a:xfrm>
            <a:off x="6860000" y="4264825"/>
            <a:ext cx="2876400" cy="36645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203200" tIns="203200" rIns="203200" bIns="203200" anchor="t" anchorCtr="0">
            <a:noAutofit/>
          </a:bodyPr>
          <a:lstStyle/>
          <a:p>
            <a:pPr marL="0" lvl="0" indent="0" algn="l" rtl="0">
              <a:lnSpc>
                <a:spcPct val="115000"/>
              </a:lnSpc>
              <a:spcBef>
                <a:spcPts val="0"/>
              </a:spcBef>
              <a:spcAft>
                <a:spcPts val="0"/>
              </a:spcAft>
              <a:buNone/>
            </a:pPr>
            <a:r>
              <a:rPr lang="en-US" sz="2400" b="1" u="sng">
                <a:solidFill>
                  <a:schemeClr val="dk1"/>
                </a:solidFill>
              </a:rPr>
              <a:t>第 13 回の授業</a:t>
            </a:r>
            <a:endParaRPr sz="2400" b="1" u="sng">
              <a:solidFill>
                <a:schemeClr val="dk1"/>
              </a:solidFill>
            </a:endParaRPr>
          </a:p>
          <a:p>
            <a:pPr marL="0" lvl="0" indent="0" algn="l" rtl="0">
              <a:lnSpc>
                <a:spcPct val="115000"/>
              </a:lnSpc>
              <a:spcBef>
                <a:spcPts val="0"/>
              </a:spcBef>
              <a:spcAft>
                <a:spcPts val="0"/>
              </a:spcAft>
              <a:buNone/>
            </a:pPr>
            <a:r>
              <a:rPr lang="en-US" sz="2400" b="1">
                <a:solidFill>
                  <a:schemeClr val="dk1"/>
                </a:solidFill>
              </a:rPr>
              <a:t>(チームワーク3)</a:t>
            </a:r>
            <a:endParaRPr sz="2400" b="1" u="sng">
              <a:solidFill>
                <a:schemeClr val="dk1"/>
              </a:solidFill>
            </a:endParaRPr>
          </a:p>
          <a:p>
            <a:pPr marL="0" lvl="0" indent="0" algn="l" rtl="0">
              <a:lnSpc>
                <a:spcPct val="115000"/>
              </a:lnSpc>
              <a:spcBef>
                <a:spcPts val="0"/>
              </a:spcBef>
              <a:spcAft>
                <a:spcPts val="0"/>
              </a:spcAft>
              <a:buNone/>
            </a:pPr>
            <a:endParaRPr sz="2400">
              <a:solidFill>
                <a:schemeClr val="dk1"/>
              </a:solidFill>
            </a:endParaRPr>
          </a:p>
          <a:p>
            <a:pPr marL="0" lvl="0" indent="0" algn="l" rtl="0">
              <a:lnSpc>
                <a:spcPct val="115000"/>
              </a:lnSpc>
              <a:spcBef>
                <a:spcPts val="0"/>
              </a:spcBef>
              <a:spcAft>
                <a:spcPts val="0"/>
              </a:spcAft>
              <a:buNone/>
            </a:pPr>
            <a:r>
              <a:rPr lang="en-US" sz="2400">
                <a:solidFill>
                  <a:schemeClr val="dk1"/>
                </a:solidFill>
              </a:rPr>
              <a:t>・発表内容決定</a:t>
            </a:r>
            <a:endParaRPr sz="2400">
              <a:solidFill>
                <a:schemeClr val="dk1"/>
              </a:solidFill>
            </a:endParaRPr>
          </a:p>
          <a:p>
            <a:pPr marL="0" lvl="0" indent="0" algn="l" rtl="0">
              <a:lnSpc>
                <a:spcPct val="115000"/>
              </a:lnSpc>
              <a:spcBef>
                <a:spcPts val="0"/>
              </a:spcBef>
              <a:spcAft>
                <a:spcPts val="0"/>
              </a:spcAft>
              <a:buNone/>
            </a:pPr>
            <a:r>
              <a:rPr lang="en-US" sz="2400">
                <a:solidFill>
                  <a:schemeClr val="dk1"/>
                </a:solidFill>
              </a:rPr>
              <a:t>・発表資料作成</a:t>
            </a:r>
            <a:endParaRPr sz="2400">
              <a:solidFill>
                <a:schemeClr val="dk1"/>
              </a:solidFill>
            </a:endParaRPr>
          </a:p>
        </p:txBody>
      </p:sp>
      <p:sp>
        <p:nvSpPr>
          <p:cNvPr id="837" name="Google Shape;837;p127"/>
          <p:cNvSpPr/>
          <p:nvPr/>
        </p:nvSpPr>
        <p:spPr>
          <a:xfrm>
            <a:off x="9978350" y="4264825"/>
            <a:ext cx="2876400" cy="3664500"/>
          </a:xfrm>
          <a:prstGeom prst="rect">
            <a:avLst/>
          </a:prstGeom>
          <a:solidFill>
            <a:srgbClr val="FFFFFF"/>
          </a:solidFill>
          <a:ln w="12700" cap="flat" cmpd="sng">
            <a:solidFill>
              <a:srgbClr val="000000"/>
            </a:solidFill>
            <a:prstDash val="solid"/>
            <a:miter lim="400000"/>
            <a:headEnd type="none" w="sm" len="sm"/>
            <a:tailEnd type="none" w="sm" len="sm"/>
          </a:ln>
        </p:spPr>
        <p:txBody>
          <a:bodyPr spcFirstLastPara="1" wrap="square" lIns="203200" tIns="203200" rIns="203200" bIns="203200" anchor="t" anchorCtr="0">
            <a:noAutofit/>
          </a:bodyPr>
          <a:lstStyle/>
          <a:p>
            <a:pPr marL="0" marR="0" lvl="0" indent="0" algn="l" rtl="0">
              <a:lnSpc>
                <a:spcPct val="115000"/>
              </a:lnSpc>
              <a:spcBef>
                <a:spcPts val="0"/>
              </a:spcBef>
              <a:spcAft>
                <a:spcPts val="0"/>
              </a:spcAft>
              <a:buNone/>
            </a:pPr>
            <a:r>
              <a:rPr lang="en-US" sz="2400" b="1" u="sng">
                <a:solidFill>
                  <a:schemeClr val="dk1"/>
                </a:solidFill>
              </a:rPr>
              <a:t>第 14 回の授業</a:t>
            </a:r>
            <a:endParaRPr sz="2400" b="1" u="sng">
              <a:solidFill>
                <a:schemeClr val="dk1"/>
              </a:solidFill>
            </a:endParaRPr>
          </a:p>
          <a:p>
            <a:pPr marL="0" lvl="0" indent="0" algn="l" rtl="0">
              <a:lnSpc>
                <a:spcPct val="115000"/>
              </a:lnSpc>
              <a:spcBef>
                <a:spcPts val="0"/>
              </a:spcBef>
              <a:spcAft>
                <a:spcPts val="0"/>
              </a:spcAft>
              <a:buNone/>
            </a:pPr>
            <a:r>
              <a:rPr lang="en-US" sz="2400" b="1">
                <a:solidFill>
                  <a:schemeClr val="dk1"/>
                </a:solidFill>
              </a:rPr>
              <a:t>(チームワーク4)</a:t>
            </a:r>
            <a:endParaRPr sz="2400" b="1" u="sng">
              <a:solidFill>
                <a:schemeClr val="dk1"/>
              </a:solidFill>
            </a:endParaRPr>
          </a:p>
          <a:p>
            <a:pPr marL="0" marR="0" lvl="0" indent="0" algn="l" rtl="0">
              <a:lnSpc>
                <a:spcPct val="115000"/>
              </a:lnSpc>
              <a:spcBef>
                <a:spcPts val="0"/>
              </a:spcBef>
              <a:spcAft>
                <a:spcPts val="0"/>
              </a:spcAft>
              <a:buNone/>
            </a:pPr>
            <a:endParaRPr sz="2400" u="sng">
              <a:solidFill>
                <a:schemeClr val="dk1"/>
              </a:solidFill>
            </a:endParaRPr>
          </a:p>
          <a:p>
            <a:pPr marL="0" marR="0" lvl="0" indent="0" algn="l" rtl="0">
              <a:lnSpc>
                <a:spcPct val="115000"/>
              </a:lnSpc>
              <a:spcBef>
                <a:spcPts val="0"/>
              </a:spcBef>
              <a:spcAft>
                <a:spcPts val="0"/>
              </a:spcAft>
              <a:buNone/>
            </a:pPr>
            <a:r>
              <a:rPr lang="en-US" sz="2400">
                <a:solidFill>
                  <a:schemeClr val="dk1"/>
                </a:solidFill>
              </a:rPr>
              <a:t>・発表資料作成</a:t>
            </a:r>
            <a:endParaRPr sz="2400">
              <a:solidFill>
                <a:schemeClr val="dk1"/>
              </a:solidFill>
            </a:endParaRPr>
          </a:p>
          <a:p>
            <a:pPr marL="0" marR="0" lvl="0" indent="0" algn="l" rtl="0">
              <a:lnSpc>
                <a:spcPct val="115000"/>
              </a:lnSpc>
              <a:spcBef>
                <a:spcPts val="0"/>
              </a:spcBef>
              <a:spcAft>
                <a:spcPts val="0"/>
              </a:spcAft>
              <a:buNone/>
            </a:pPr>
            <a:r>
              <a:rPr lang="en-US" sz="2400">
                <a:solidFill>
                  <a:schemeClr val="dk1"/>
                </a:solidFill>
              </a:rPr>
              <a:t>・発表準備</a:t>
            </a:r>
            <a:endParaRPr sz="2400">
              <a:solidFill>
                <a:schemeClr val="dk1"/>
              </a:solidFill>
            </a:endParaRPr>
          </a:p>
        </p:txBody>
      </p:sp>
      <p:sp>
        <p:nvSpPr>
          <p:cNvPr id="838" name="Google Shape;838;p127"/>
          <p:cNvSpPr/>
          <p:nvPr/>
        </p:nvSpPr>
        <p:spPr>
          <a:xfrm>
            <a:off x="3741650" y="4260938"/>
            <a:ext cx="2918100" cy="3664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8"/>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endParaRPr sz="900"/>
          </a:p>
          <a:p>
            <a:pPr marL="0" marR="0" lvl="0" indent="0" algn="ctr" rtl="0">
              <a:lnSpc>
                <a:spcPct val="60000"/>
              </a:lnSpc>
              <a:spcBef>
                <a:spcPts val="2100"/>
              </a:spcBef>
              <a:spcAft>
                <a:spcPts val="0"/>
              </a:spcAft>
              <a:buClr>
                <a:schemeClr val="accent5"/>
              </a:buClr>
              <a:buSzPts val="6000"/>
              <a:buFont typeface="Arial"/>
              <a:buNone/>
            </a:pPr>
            <a:r>
              <a:rPr lang="en-US" sz="5500">
                <a:solidFill>
                  <a:schemeClr val="accent5"/>
                </a:solidFill>
              </a:rPr>
              <a:t>アンケート結果についての発表</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29"/>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endParaRPr sz="900"/>
          </a:p>
          <a:p>
            <a:pPr marL="0" marR="0" lvl="0" indent="0" algn="ctr" rtl="0">
              <a:lnSpc>
                <a:spcPct val="60000"/>
              </a:lnSpc>
              <a:spcBef>
                <a:spcPts val="2100"/>
              </a:spcBef>
              <a:spcAft>
                <a:spcPts val="0"/>
              </a:spcAft>
              <a:buClr>
                <a:schemeClr val="accent5"/>
              </a:buClr>
              <a:buSzPts val="6000"/>
              <a:buFont typeface="Arial"/>
              <a:buNone/>
            </a:pPr>
            <a:r>
              <a:rPr lang="en-US" sz="5500">
                <a:solidFill>
                  <a:schemeClr val="accent5"/>
                </a:solidFill>
              </a:rPr>
              <a:t>チームワークしましょう</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30"/>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854" name="Google Shape;854;p130"/>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3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860" name="Google Shape;860;p1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sp>
        <p:nvSpPr>
          <p:cNvPr id="861" name="Google Shape;861;p131"/>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862" name="Google Shape;862;p131"/>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3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868" name="Google Shape;868;p132"/>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45</a:t>
            </a:fld>
            <a:endParaRPr/>
          </a:p>
        </p:txBody>
      </p:sp>
      <p:sp>
        <p:nvSpPr>
          <p:cNvPr id="869" name="Google Shape;869;p132"/>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870" name="Google Shape;870;p132"/>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871" name="Google Shape;871;p132"/>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872" name="Google Shape;872;p132"/>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873" name="Google Shape;873;p132"/>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874" name="Google Shape;874;p132"/>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3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880" name="Google Shape;880;p133"/>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46</a:t>
            </a:fld>
            <a:endParaRPr/>
          </a:p>
        </p:txBody>
      </p:sp>
      <p:sp>
        <p:nvSpPr>
          <p:cNvPr id="881" name="Google Shape;881;p133"/>
          <p:cNvSpPr txBox="1"/>
          <p:nvPr/>
        </p:nvSpPr>
        <p:spPr>
          <a:xfrm>
            <a:off x="514000" y="2420300"/>
            <a:ext cx="12264600" cy="5295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solidFill>
                  <a:schemeClr val="dk1"/>
                </a:solidFill>
              </a:rPr>
              <a:t>　13回目の授業では、</a:t>
            </a:r>
            <a:r>
              <a:rPr lang="en-US" sz="3200" b="1">
                <a:solidFill>
                  <a:srgbClr val="CC0000"/>
                </a:solidFill>
              </a:rPr>
              <a:t>「機械学習（ML）とは</a:t>
            </a:r>
            <a:r>
              <a:rPr lang="en-US" sz="3200" b="1">
                <a:solidFill>
                  <a:schemeClr val="accent5"/>
                </a:solidFill>
              </a:rPr>
              <a:t>」</a:t>
            </a:r>
            <a:r>
              <a:rPr lang="en-US" sz="3200" b="1">
                <a:solidFill>
                  <a:schemeClr val="dk1"/>
                </a:solidFill>
              </a:rPr>
              <a:t>を勉強します。</a:t>
            </a: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rPr>
              <a:t>13</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882" name="Google Shape;882;p133"/>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888" name="Google Shape;888;p1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47</a:t>
            </a:fld>
            <a:endParaRPr/>
          </a:p>
        </p:txBody>
      </p:sp>
      <p:pic>
        <p:nvPicPr>
          <p:cNvPr id="889" name="Google Shape;889;p134"/>
          <p:cNvPicPr preferRelativeResize="0"/>
          <p:nvPr/>
        </p:nvPicPr>
        <p:blipFill>
          <a:blip r:embed="rId3">
            <a:alphaModFix/>
          </a:blip>
          <a:stretch>
            <a:fillRect/>
          </a:stretch>
        </p:blipFill>
        <p:spPr>
          <a:xfrm>
            <a:off x="8616775" y="5663275"/>
            <a:ext cx="3460775" cy="2861825"/>
          </a:xfrm>
          <a:prstGeom prst="rect">
            <a:avLst/>
          </a:prstGeom>
          <a:noFill/>
          <a:ln w="9525" cap="flat" cmpd="sng">
            <a:solidFill>
              <a:schemeClr val="lt1"/>
            </a:solidFill>
            <a:prstDash val="solid"/>
            <a:round/>
            <a:headEnd type="none" w="sm" len="sm"/>
            <a:tailEnd type="none" w="sm" len="sm"/>
          </a:ln>
        </p:spPr>
      </p:pic>
      <p:sp>
        <p:nvSpPr>
          <p:cNvPr id="890" name="Google Shape;890;p134"/>
          <p:cNvSpPr txBox="1">
            <a:spLocks noGrp="1"/>
          </p:cNvSpPr>
          <p:nvPr>
            <p:ph type="body" idx="1"/>
          </p:nvPr>
        </p:nvSpPr>
        <p:spPr>
          <a:xfrm>
            <a:off x="740225" y="2718300"/>
            <a:ext cx="11764800" cy="36708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sz="3400" b="1">
                <a:solidFill>
                  <a:schemeClr val="dk1"/>
                </a:solidFill>
              </a:rPr>
              <a:t>「機械学習（ML）」</a:t>
            </a:r>
            <a:r>
              <a:rPr lang="en-US" sz="3400">
                <a:solidFill>
                  <a:schemeClr val="dk1"/>
                </a:solidFill>
              </a:rPr>
              <a:t>に関して、</a:t>
            </a:r>
            <a:endParaRPr sz="3800">
              <a:solidFill>
                <a:schemeClr val="dk1"/>
              </a:solidFill>
            </a:endParaRPr>
          </a:p>
          <a:p>
            <a:pPr marL="0" lvl="0" indent="0" algn="l" rtl="0">
              <a:lnSpc>
                <a:spcPct val="150000"/>
              </a:lnSpc>
              <a:spcBef>
                <a:spcPts val="0"/>
              </a:spcBef>
              <a:spcAft>
                <a:spcPts val="0"/>
              </a:spcAft>
              <a:buNone/>
            </a:pPr>
            <a:r>
              <a:rPr lang="en-US" sz="3400"/>
              <a:t>以下の内容を調べて来てください</a:t>
            </a:r>
            <a:endParaRPr sz="3400"/>
          </a:p>
          <a:p>
            <a:pPr marL="0" lvl="0" indent="0" algn="l" rtl="0">
              <a:lnSpc>
                <a:spcPct val="100000"/>
              </a:lnSpc>
              <a:spcBef>
                <a:spcPts val="0"/>
              </a:spcBef>
              <a:spcAft>
                <a:spcPts val="0"/>
              </a:spcAft>
              <a:buNone/>
            </a:pPr>
            <a:endParaRPr sz="3400"/>
          </a:p>
          <a:p>
            <a:pPr marL="0" lvl="0" indent="0" algn="l" rtl="0">
              <a:lnSpc>
                <a:spcPct val="115000"/>
              </a:lnSpc>
              <a:spcBef>
                <a:spcPts val="0"/>
              </a:spcBef>
              <a:spcAft>
                <a:spcPts val="0"/>
              </a:spcAft>
              <a:buNone/>
            </a:pPr>
            <a:r>
              <a:rPr lang="en-US" sz="3400">
                <a:solidFill>
                  <a:schemeClr val="accent5"/>
                </a:solidFill>
              </a:rPr>
              <a:t>①Học máy (Machine learning)　</a:t>
            </a:r>
            <a:endParaRPr sz="3400">
              <a:solidFill>
                <a:schemeClr val="accent5"/>
              </a:solidFill>
            </a:endParaRPr>
          </a:p>
          <a:p>
            <a:pPr marL="0" lvl="0" indent="0" algn="l" rtl="0">
              <a:lnSpc>
                <a:spcPct val="115000"/>
              </a:lnSpc>
              <a:spcBef>
                <a:spcPts val="0"/>
              </a:spcBef>
              <a:spcAft>
                <a:spcPts val="0"/>
              </a:spcAft>
              <a:buNone/>
            </a:pPr>
            <a:r>
              <a:rPr lang="en-US" sz="3400">
                <a:solidFill>
                  <a:schemeClr val="accent5"/>
                </a:solidFill>
              </a:rPr>
              <a:t>②Các quy trình học máy</a:t>
            </a:r>
            <a:endParaRPr sz="3400">
              <a:solidFill>
                <a:schemeClr val="accent5"/>
              </a:solidFill>
            </a:endParaRPr>
          </a:p>
          <a:p>
            <a:pPr marL="0" lvl="0" indent="0" algn="l" rtl="0">
              <a:lnSpc>
                <a:spcPct val="115000"/>
              </a:lnSpc>
              <a:spcBef>
                <a:spcPts val="0"/>
              </a:spcBef>
              <a:spcAft>
                <a:spcPts val="0"/>
              </a:spcAft>
              <a:buNone/>
            </a:pPr>
            <a:br>
              <a:rPr lang="en-US" sz="3400">
                <a:solidFill>
                  <a:schemeClr val="accent5"/>
                </a:solidFill>
              </a:rPr>
            </a:br>
            <a:endParaRPr sz="3400">
              <a:solidFill>
                <a:schemeClr val="accent5"/>
              </a:solidFill>
            </a:endParaRPr>
          </a:p>
          <a:p>
            <a:pPr marL="0" lvl="0" indent="0" algn="l" rtl="0">
              <a:lnSpc>
                <a:spcPct val="115000"/>
              </a:lnSpc>
              <a:spcBef>
                <a:spcPts val="0"/>
              </a:spcBef>
              <a:spcAft>
                <a:spcPts val="0"/>
              </a:spcAft>
              <a:buNone/>
            </a:pPr>
            <a:endParaRPr sz="3400">
              <a:solidFill>
                <a:schemeClr val="accent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1"/>
              <a:t>宿題③</a:t>
            </a:r>
            <a:endParaRPr b="1"/>
          </a:p>
        </p:txBody>
      </p:sp>
      <p:sp>
        <p:nvSpPr>
          <p:cNvPr id="896" name="Google Shape;896;p135"/>
          <p:cNvSpPr txBox="1">
            <a:spLocks noGrp="1"/>
          </p:cNvSpPr>
          <p:nvPr>
            <p:ph type="sldNum" idx="12"/>
          </p:nvPr>
        </p:nvSpPr>
        <p:spPr>
          <a:xfrm>
            <a:off x="12352551" y="91022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48</a:t>
            </a:fld>
            <a:endParaRPr/>
          </a:p>
        </p:txBody>
      </p:sp>
      <p:sp>
        <p:nvSpPr>
          <p:cNvPr id="897" name="Google Shape;897;p135"/>
          <p:cNvSpPr txBox="1"/>
          <p:nvPr/>
        </p:nvSpPr>
        <p:spPr>
          <a:xfrm>
            <a:off x="954725" y="3719700"/>
            <a:ext cx="111156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4000" b="1">
              <a:solidFill>
                <a:schemeClr val="dk1"/>
              </a:solidFill>
              <a:highlight>
                <a:srgbClr val="FFFFFF"/>
              </a:highlight>
            </a:endParaRPr>
          </a:p>
        </p:txBody>
      </p:sp>
      <p:sp>
        <p:nvSpPr>
          <p:cNvPr id="898" name="Google Shape;898;p135"/>
          <p:cNvSpPr txBox="1"/>
          <p:nvPr/>
        </p:nvSpPr>
        <p:spPr>
          <a:xfrm>
            <a:off x="626075" y="2322800"/>
            <a:ext cx="11444400" cy="590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rPr>
              <a:t>チームでMiroを使って、内容を発表します</a:t>
            </a:r>
            <a:endParaRPr sz="3200" b="1">
              <a:solidFill>
                <a:schemeClr val="dk1"/>
              </a:solidFill>
            </a:endParaRPr>
          </a:p>
          <a:p>
            <a:pPr marL="0" lvl="0" indent="0" algn="l" rtl="0">
              <a:spcBef>
                <a:spcPts val="0"/>
              </a:spcBef>
              <a:spcAft>
                <a:spcPts val="0"/>
              </a:spcAft>
              <a:buNone/>
            </a:pPr>
            <a:endParaRPr sz="3200">
              <a:solidFill>
                <a:schemeClr val="dk1"/>
              </a:solidFill>
            </a:endParaRPr>
          </a:p>
          <a:p>
            <a:pPr marL="457200" lvl="0" indent="-431800" algn="l" rtl="0">
              <a:lnSpc>
                <a:spcPct val="115000"/>
              </a:lnSpc>
              <a:spcBef>
                <a:spcPts val="2200"/>
              </a:spcBef>
              <a:spcAft>
                <a:spcPts val="0"/>
              </a:spcAft>
              <a:buClr>
                <a:schemeClr val="dk1"/>
              </a:buClr>
              <a:buSzPts val="3200"/>
              <a:buChar char="★"/>
            </a:pPr>
            <a:r>
              <a:rPr lang="en-US" sz="3200" b="1">
                <a:solidFill>
                  <a:schemeClr val="dk1"/>
                </a:solidFill>
              </a:rPr>
              <a:t>目標</a:t>
            </a:r>
            <a:endParaRPr sz="3200" b="1">
              <a:solidFill>
                <a:schemeClr val="dk1"/>
              </a:solidFill>
            </a:endParaRPr>
          </a:p>
          <a:p>
            <a:pPr marL="0" lvl="0" indent="0" algn="l" rtl="0">
              <a:lnSpc>
                <a:spcPct val="115000"/>
              </a:lnSpc>
              <a:spcBef>
                <a:spcPts val="2200"/>
              </a:spcBef>
              <a:spcAft>
                <a:spcPts val="0"/>
              </a:spcAft>
              <a:buNone/>
            </a:pPr>
            <a:r>
              <a:rPr lang="en-US" sz="3200">
                <a:solidFill>
                  <a:schemeClr val="dk1"/>
                </a:solidFill>
              </a:rPr>
              <a:t>チームワークを通じて、</a:t>
            </a:r>
            <a:r>
              <a:rPr lang="en-US" sz="3200" i="1">
                <a:solidFill>
                  <a:schemeClr val="accent5"/>
                </a:solidFill>
              </a:rPr>
              <a:t>日本語</a:t>
            </a:r>
            <a:r>
              <a:rPr lang="en-US" sz="3200">
                <a:solidFill>
                  <a:schemeClr val="dk1"/>
                </a:solidFill>
              </a:rPr>
              <a:t>で正しく、分かりやすく</a:t>
            </a:r>
            <a:br>
              <a:rPr lang="en-US" sz="3200">
                <a:solidFill>
                  <a:schemeClr val="dk1"/>
                </a:solidFill>
              </a:rPr>
            </a:br>
            <a:r>
              <a:rPr lang="en-US" sz="3200">
                <a:solidFill>
                  <a:schemeClr val="dk1"/>
                </a:solidFill>
              </a:rPr>
              <a:t>発表することができる</a:t>
            </a:r>
            <a:endParaRPr sz="3200">
              <a:solidFill>
                <a:schemeClr val="dk1"/>
              </a:solidFill>
            </a:endParaRPr>
          </a:p>
          <a:p>
            <a:pPr marL="457200" lvl="0" indent="-431800" algn="l" rtl="0">
              <a:lnSpc>
                <a:spcPct val="115000"/>
              </a:lnSpc>
              <a:spcBef>
                <a:spcPts val="2200"/>
              </a:spcBef>
              <a:spcAft>
                <a:spcPts val="0"/>
              </a:spcAft>
              <a:buClr>
                <a:schemeClr val="dk1"/>
              </a:buClr>
              <a:buSzPts val="3200"/>
              <a:buChar char="★"/>
            </a:pPr>
            <a:r>
              <a:rPr lang="en-US" sz="3200" b="1">
                <a:solidFill>
                  <a:schemeClr val="dk1"/>
                </a:solidFill>
              </a:rPr>
              <a:t>チーム</a:t>
            </a:r>
            <a:endParaRPr sz="3200" b="1">
              <a:solidFill>
                <a:schemeClr val="dk1"/>
              </a:solidFill>
            </a:endParaRPr>
          </a:p>
          <a:p>
            <a:pPr marL="0" lvl="0" indent="0" algn="l" rtl="0">
              <a:lnSpc>
                <a:spcPct val="115000"/>
              </a:lnSpc>
              <a:spcBef>
                <a:spcPts val="2200"/>
              </a:spcBef>
              <a:spcAft>
                <a:spcPts val="0"/>
              </a:spcAft>
              <a:buNone/>
            </a:pPr>
            <a:r>
              <a:rPr lang="en-US" sz="3200">
                <a:solidFill>
                  <a:schemeClr val="dk1"/>
                </a:solidFill>
              </a:rPr>
              <a:t>期末発表のチーム通り</a:t>
            </a:r>
            <a:endParaRPr sz="3200">
              <a:solidFill>
                <a:schemeClr val="accent5"/>
              </a:solidFill>
            </a:endParaRPr>
          </a:p>
          <a:p>
            <a:pPr marL="0" lvl="0" indent="0" algn="l" rtl="0">
              <a:lnSpc>
                <a:spcPct val="115000"/>
              </a:lnSpc>
              <a:spcBef>
                <a:spcPts val="2200"/>
              </a:spcBef>
              <a:spcAft>
                <a:spcPts val="0"/>
              </a:spcAft>
              <a:buNone/>
            </a:pPr>
            <a:endParaRPr sz="3200">
              <a:solidFill>
                <a:schemeClr val="accent5"/>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sz="6400" b="0" i="0" u="none" strike="noStrike" cap="none">
                <a:solidFill>
                  <a:srgbClr val="C63024"/>
                </a:solidFill>
                <a:latin typeface="Arial"/>
                <a:ea typeface="Arial"/>
                <a:cs typeface="Arial"/>
                <a:sym typeface="Arial"/>
              </a:rPr>
              <a:t>発表</a:t>
            </a:r>
            <a:r>
              <a:rPr lang="en-US"/>
              <a:t>の内容</a:t>
            </a:r>
            <a:endParaRPr/>
          </a:p>
        </p:txBody>
      </p:sp>
      <p:sp>
        <p:nvSpPr>
          <p:cNvPr id="904" name="Google Shape;904;p136"/>
          <p:cNvSpPr txBox="1">
            <a:spLocks noGrp="1"/>
          </p:cNvSpPr>
          <p:nvPr>
            <p:ph type="sldNum" idx="12"/>
          </p:nvPr>
        </p:nvSpPr>
        <p:spPr>
          <a:xfrm>
            <a:off x="12352551" y="91022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49</a:t>
            </a:fld>
            <a:endParaRPr/>
          </a:p>
        </p:txBody>
      </p:sp>
      <p:sp>
        <p:nvSpPr>
          <p:cNvPr id="905" name="Google Shape;905;p136"/>
          <p:cNvSpPr txBox="1"/>
          <p:nvPr/>
        </p:nvSpPr>
        <p:spPr>
          <a:xfrm>
            <a:off x="626075" y="2599700"/>
            <a:ext cx="1138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rPr>
              <a:t>以下の内容について発表します</a:t>
            </a:r>
            <a:endParaRPr sz="3200" b="1">
              <a:solidFill>
                <a:schemeClr val="dk1"/>
              </a:solidFill>
            </a:endParaRPr>
          </a:p>
        </p:txBody>
      </p:sp>
      <p:sp>
        <p:nvSpPr>
          <p:cNvPr id="906" name="Google Shape;906;p136"/>
          <p:cNvSpPr txBox="1"/>
          <p:nvPr/>
        </p:nvSpPr>
        <p:spPr>
          <a:xfrm>
            <a:off x="954725" y="3739525"/>
            <a:ext cx="9204000" cy="2066700"/>
          </a:xfrm>
          <a:prstGeom prst="rect">
            <a:avLst/>
          </a:prstGeom>
          <a:noFill/>
          <a:ln>
            <a:noFill/>
          </a:ln>
        </p:spPr>
        <p:txBody>
          <a:bodyPr spcFirstLastPara="1" wrap="square" lIns="91425" tIns="91425" rIns="91425" bIns="91425" anchor="t" anchorCtr="0">
            <a:spAutoFit/>
          </a:bodyPr>
          <a:lstStyle/>
          <a:p>
            <a:pPr marL="457200" lvl="0" indent="-431800" algn="l" rtl="0">
              <a:lnSpc>
                <a:spcPct val="115000"/>
              </a:lnSpc>
              <a:spcBef>
                <a:spcPts val="0"/>
              </a:spcBef>
              <a:spcAft>
                <a:spcPts val="0"/>
              </a:spcAft>
              <a:buClr>
                <a:srgbClr val="000000"/>
              </a:buClr>
              <a:buSzPts val="3200"/>
              <a:buAutoNum type="arabicPeriod"/>
            </a:pPr>
            <a:r>
              <a:rPr lang="en-US" sz="3200">
                <a:highlight>
                  <a:srgbClr val="FFFFFF"/>
                </a:highlight>
              </a:rPr>
              <a:t>人工知能のカギとなる機械学習</a:t>
            </a:r>
            <a:endParaRPr sz="3200">
              <a:solidFill>
                <a:srgbClr val="000000"/>
              </a:solidFill>
            </a:endParaRPr>
          </a:p>
          <a:p>
            <a:pPr marL="457200" lvl="0" indent="-431800" algn="l" rtl="0">
              <a:lnSpc>
                <a:spcPct val="115000"/>
              </a:lnSpc>
              <a:spcBef>
                <a:spcPts val="1000"/>
              </a:spcBef>
              <a:spcAft>
                <a:spcPts val="0"/>
              </a:spcAft>
              <a:buClr>
                <a:srgbClr val="000000"/>
              </a:buClr>
              <a:buSzPts val="3200"/>
              <a:buAutoNum type="arabicPeriod"/>
            </a:pPr>
            <a:r>
              <a:rPr lang="en-US" sz="3200">
                <a:highlight>
                  <a:srgbClr val="FFFFFF"/>
                </a:highlight>
              </a:rPr>
              <a:t>機械学習のプロセス</a:t>
            </a:r>
            <a:endParaRPr sz="3200">
              <a:solidFill>
                <a:srgbClr val="000000"/>
              </a:solidFill>
            </a:endParaRPr>
          </a:p>
          <a:p>
            <a:pPr marL="457200" lvl="0" indent="0" algn="l" rtl="0">
              <a:lnSpc>
                <a:spcPct val="115000"/>
              </a:lnSpc>
              <a:spcBef>
                <a:spcPts val="1000"/>
              </a:spcBef>
              <a:spcAft>
                <a:spcPts val="1000"/>
              </a:spcAft>
              <a:buNone/>
            </a:pPr>
            <a:endParaRPr sz="3200">
              <a:solidFill>
                <a:srgbClr val="000000"/>
              </a:solidFill>
              <a:highlight>
                <a:srgbClr val="FFFFFF"/>
              </a:highlight>
            </a:endParaRPr>
          </a:p>
        </p:txBody>
      </p:sp>
      <p:pic>
        <p:nvPicPr>
          <p:cNvPr id="907" name="Google Shape;907;p136"/>
          <p:cNvPicPr preferRelativeResize="0"/>
          <p:nvPr/>
        </p:nvPicPr>
        <p:blipFill>
          <a:blip r:embed="rId3">
            <a:alphaModFix/>
          </a:blip>
          <a:stretch>
            <a:fillRect/>
          </a:stretch>
        </p:blipFill>
        <p:spPr>
          <a:xfrm>
            <a:off x="8235325" y="4917025"/>
            <a:ext cx="3775149" cy="3852201"/>
          </a:xfrm>
          <a:prstGeom prst="rect">
            <a:avLst/>
          </a:prstGeom>
          <a:noFill/>
          <a:ln>
            <a:noFill/>
          </a:ln>
        </p:spPr>
      </p:pic>
      <p:sp>
        <p:nvSpPr>
          <p:cNvPr id="908" name="Google Shape;908;p136"/>
          <p:cNvSpPr txBox="1"/>
          <p:nvPr/>
        </p:nvSpPr>
        <p:spPr>
          <a:xfrm>
            <a:off x="626075" y="5907625"/>
            <a:ext cx="60939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highlight>
                  <a:srgbClr val="FFFFFF"/>
                </a:highlight>
              </a:rPr>
              <a:t>※13回目の授業スライドを</a:t>
            </a:r>
            <a:br>
              <a:rPr lang="en-US" sz="3000">
                <a:highlight>
                  <a:srgbClr val="FFFFFF"/>
                </a:highlight>
              </a:rPr>
            </a:br>
            <a:r>
              <a:rPr lang="en-US" sz="3000">
                <a:highlight>
                  <a:srgbClr val="FFFFFF"/>
                </a:highlight>
              </a:rPr>
              <a:t>　参照できます</a:t>
            </a:r>
            <a:endParaRPr sz="3000">
              <a:highlight>
                <a:srgbClr val="FFFFFF"/>
              </a:highlight>
            </a:endParaRPr>
          </a:p>
          <a:p>
            <a:pPr marL="0" lvl="0" indent="0" algn="l" rtl="0">
              <a:spcBef>
                <a:spcPts val="0"/>
              </a:spcBef>
              <a:spcAft>
                <a:spcPts val="0"/>
              </a:spcAft>
              <a:buNone/>
            </a:pPr>
            <a:r>
              <a:rPr lang="en-US" sz="3000">
                <a:highlight>
                  <a:srgbClr val="FFFFFF"/>
                </a:highlight>
              </a:rPr>
              <a:t>　</a:t>
            </a:r>
            <a:r>
              <a:rPr lang="en-US" sz="3000" u="sng">
                <a:solidFill>
                  <a:schemeClr val="hlink"/>
                </a:solidFill>
                <a:highlight>
                  <a:srgbClr val="FFFFFF"/>
                </a:highlight>
                <a:hlinkClick r:id="rId4"/>
              </a:rPr>
              <a:t>https://sal.vn/yIcBvO</a:t>
            </a:r>
            <a:endParaRPr sz="3000">
              <a:highlight>
                <a:srgbClr val="FFFFFF"/>
              </a:highlight>
            </a:endParaRPr>
          </a:p>
          <a:p>
            <a:pPr marL="0" lvl="0" indent="0" algn="l" rtl="0">
              <a:spcBef>
                <a:spcPts val="0"/>
              </a:spcBef>
              <a:spcAft>
                <a:spcPts val="0"/>
              </a:spcAft>
              <a:buNone/>
            </a:pPr>
            <a:endParaRPr sz="3000"/>
          </a:p>
          <a:p>
            <a:pPr marL="0" lvl="0" indent="0" algn="l" rtl="0">
              <a:spcBef>
                <a:spcPts val="0"/>
              </a:spcBef>
              <a:spcAft>
                <a:spcPts val="0"/>
              </a:spcAft>
              <a:buNone/>
            </a:pP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9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521" name="Google Shape;521;p9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sz="3600">
                <a:solidFill>
                  <a:schemeClr val="dk1"/>
                </a:solidFill>
              </a:rPr>
              <a:t>先週の勉強した</a:t>
            </a:r>
            <a:r>
              <a:rPr lang="en-US" sz="3600" b="1">
                <a:solidFill>
                  <a:schemeClr val="dk1"/>
                </a:solidFill>
              </a:rPr>
              <a:t>「</a:t>
            </a:r>
            <a:r>
              <a:rPr lang="en-US" sz="3200" b="1">
                <a:solidFill>
                  <a:schemeClr val="dk1"/>
                </a:solidFill>
              </a:rPr>
              <a:t>人工知能</a:t>
            </a:r>
            <a:r>
              <a:rPr lang="en-US" sz="3600" b="1">
                <a:solidFill>
                  <a:schemeClr val="dk1"/>
                </a:solidFill>
              </a:rPr>
              <a:t>(1)」</a:t>
            </a:r>
            <a:r>
              <a:rPr lang="en-US" sz="3600">
                <a:solidFill>
                  <a:schemeClr val="dk1"/>
                </a:solidFill>
              </a:rPr>
              <a:t>について、</a:t>
            </a:r>
            <a:br>
              <a:rPr lang="en-US" sz="3600">
                <a:solidFill>
                  <a:schemeClr val="dk1"/>
                </a:solidFill>
              </a:rPr>
            </a:br>
            <a:r>
              <a:rPr lang="en-US" sz="3600">
                <a:solidFill>
                  <a:schemeClr val="dk1"/>
                </a:solidFill>
              </a:rPr>
              <a:t>ミニテストを実施します。</a:t>
            </a:r>
            <a:endParaRPr sz="3600">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sz="3600">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522" name="Google Shape;522;p92"/>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評価</a:t>
            </a:r>
            <a:endParaRPr/>
          </a:p>
        </p:txBody>
      </p:sp>
      <p:sp>
        <p:nvSpPr>
          <p:cNvPr id="914" name="Google Shape;914;p1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
        <p:nvSpPr>
          <p:cNvPr id="915" name="Google Shape;915;p137"/>
          <p:cNvSpPr/>
          <p:nvPr/>
        </p:nvSpPr>
        <p:spPr>
          <a:xfrm>
            <a:off x="761025" y="2995050"/>
            <a:ext cx="11508000" cy="4777500"/>
          </a:xfrm>
          <a:prstGeom prst="rect">
            <a:avLst/>
          </a:prstGeom>
          <a:solidFill>
            <a:schemeClr val="lt1"/>
          </a:solidFill>
          <a:ln>
            <a:noFill/>
          </a:ln>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5600"/>
              <a:buFont typeface="Arial"/>
              <a:buNone/>
            </a:pPr>
            <a:r>
              <a:rPr lang="en-US" sz="5900" b="1">
                <a:solidFill>
                  <a:schemeClr val="lt1"/>
                </a:solidFill>
                <a:highlight>
                  <a:schemeClr val="accent5"/>
                </a:highlight>
              </a:rPr>
              <a:t>先生がちゃんと評価し、</a:t>
            </a:r>
            <a:endParaRPr sz="5900" b="1">
              <a:solidFill>
                <a:schemeClr val="lt1"/>
              </a:solidFill>
              <a:highlight>
                <a:schemeClr val="accent5"/>
              </a:highlight>
            </a:endParaRPr>
          </a:p>
          <a:p>
            <a:pPr marL="0" marR="0" lvl="0" indent="0" algn="ctr" rtl="0">
              <a:lnSpc>
                <a:spcPct val="115000"/>
              </a:lnSpc>
              <a:spcBef>
                <a:spcPts val="0"/>
              </a:spcBef>
              <a:spcAft>
                <a:spcPts val="0"/>
              </a:spcAft>
              <a:buClr>
                <a:schemeClr val="accent5"/>
              </a:buClr>
              <a:buSzPts val="5600"/>
              <a:buFont typeface="Arial"/>
              <a:buNone/>
            </a:pPr>
            <a:r>
              <a:rPr lang="en-US" sz="5900" b="1">
                <a:solidFill>
                  <a:schemeClr val="lt1"/>
                </a:solidFill>
                <a:highlight>
                  <a:schemeClr val="accent5"/>
                </a:highlight>
              </a:rPr>
              <a:t>加点しますので</a:t>
            </a:r>
            <a:r>
              <a:rPr lang="en-US" sz="5900">
                <a:solidFill>
                  <a:schemeClr val="lt1"/>
                </a:solidFill>
                <a:highlight>
                  <a:schemeClr val="accent5"/>
                </a:highlight>
              </a:rPr>
              <a:t>、</a:t>
            </a:r>
            <a:endParaRPr sz="5900">
              <a:solidFill>
                <a:schemeClr val="lt1"/>
              </a:solidFill>
              <a:highlight>
                <a:schemeClr val="accent5"/>
              </a:highlight>
            </a:endParaRPr>
          </a:p>
          <a:p>
            <a:pPr marL="0" marR="0" lvl="0" indent="0" algn="ctr" rtl="0">
              <a:lnSpc>
                <a:spcPct val="100000"/>
              </a:lnSpc>
              <a:spcBef>
                <a:spcPts val="0"/>
              </a:spcBef>
              <a:spcAft>
                <a:spcPts val="0"/>
              </a:spcAft>
              <a:buClr>
                <a:schemeClr val="accent5"/>
              </a:buClr>
              <a:buSzPts val="5600"/>
              <a:buFont typeface="Arial"/>
              <a:buNone/>
            </a:pPr>
            <a:endParaRPr sz="5900">
              <a:solidFill>
                <a:schemeClr val="dk1"/>
              </a:solidFill>
            </a:endParaRPr>
          </a:p>
          <a:p>
            <a:pPr marL="0" marR="0" lvl="0" indent="0" algn="ctr" rtl="0">
              <a:lnSpc>
                <a:spcPct val="100000"/>
              </a:lnSpc>
              <a:spcBef>
                <a:spcPts val="0"/>
              </a:spcBef>
              <a:spcAft>
                <a:spcPts val="0"/>
              </a:spcAft>
              <a:buClr>
                <a:schemeClr val="accent5"/>
              </a:buClr>
              <a:buSzPts val="5600"/>
              <a:buFont typeface="Arial"/>
              <a:buNone/>
            </a:pPr>
            <a:r>
              <a:rPr lang="en-US" sz="5800" b="0" i="0" u="none" strike="noStrike" cap="none">
                <a:solidFill>
                  <a:schemeClr val="dk1"/>
                </a:solidFill>
                <a:latin typeface="Arial"/>
                <a:ea typeface="Arial"/>
                <a:cs typeface="Arial"/>
                <a:sym typeface="Arial"/>
              </a:rPr>
              <a:t>しっかり</a:t>
            </a:r>
            <a:r>
              <a:rPr lang="en-US" sz="5800">
                <a:solidFill>
                  <a:schemeClr val="dk1"/>
                </a:solidFill>
              </a:rPr>
              <a:t>準備</a:t>
            </a:r>
            <a:r>
              <a:rPr lang="en-US" sz="5800" b="0" i="0" u="none" strike="noStrike" cap="none">
                <a:solidFill>
                  <a:schemeClr val="dk1"/>
                </a:solidFill>
                <a:latin typeface="Arial"/>
                <a:ea typeface="Arial"/>
                <a:cs typeface="Arial"/>
                <a:sym typeface="Arial"/>
              </a:rPr>
              <a:t>しておいて</a:t>
            </a:r>
            <a:endParaRPr sz="5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800" b="0" i="0" u="none" strike="noStrike" cap="none">
                <a:solidFill>
                  <a:schemeClr val="dk1"/>
                </a:solidFill>
                <a:latin typeface="Arial"/>
                <a:ea typeface="Arial"/>
                <a:cs typeface="Arial"/>
                <a:sym typeface="Arial"/>
              </a:rPr>
              <a:t>ください</a:t>
            </a:r>
            <a:r>
              <a:rPr lang="en-US" sz="5800">
                <a:solidFill>
                  <a:schemeClr val="dk1"/>
                </a:solidFill>
              </a:rPr>
              <a:t>！</a:t>
            </a:r>
            <a:endParaRPr sz="16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921" name="Google Shape;921;p1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922" name="Google Shape;922;p138"/>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923" name="Google Shape;923;p138"/>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39"/>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929" name="Google Shape;929;p139"/>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93"/>
          <p:cNvSpPr txBox="1">
            <a:spLocks noGrp="1"/>
          </p:cNvSpPr>
          <p:nvPr>
            <p:ph type="title"/>
          </p:nvPr>
        </p:nvSpPr>
        <p:spPr>
          <a:xfrm>
            <a:off x="772975" y="95482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a:t>ミニ</a:t>
            </a:r>
            <a:r>
              <a:rPr lang="en-US" sz="4800">
                <a:solidFill>
                  <a:srgbClr val="DF1F00"/>
                </a:solidFill>
              </a:rPr>
              <a:t>テスト</a:t>
            </a:r>
            <a:endParaRPr/>
          </a:p>
        </p:txBody>
      </p:sp>
      <p:sp>
        <p:nvSpPr>
          <p:cNvPr id="528" name="Google Shape;528;p93"/>
          <p:cNvSpPr txBox="1">
            <a:spLocks noGrp="1"/>
          </p:cNvSpPr>
          <p:nvPr>
            <p:ph type="body" idx="1"/>
          </p:nvPr>
        </p:nvSpPr>
        <p:spPr>
          <a:xfrm>
            <a:off x="671800" y="2823625"/>
            <a:ext cx="65757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URLを共有します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学籍番号と名前は、</a:t>
            </a:r>
            <a:br>
              <a:rPr lang="en-US" sz="2800"/>
            </a:br>
            <a:r>
              <a:rPr lang="en-US" sz="2800"/>
              <a:t>正しく入力してください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rPr>
              <a:t>15</a:t>
            </a:r>
            <a:r>
              <a:rPr lang="en-US" sz="2800">
                <a:solidFill>
                  <a:schemeClr val="accent5"/>
                </a:solidFill>
              </a:rPr>
              <a:t>分間</a:t>
            </a:r>
            <a:r>
              <a:rPr lang="en-US" sz="2800"/>
              <a:t>です</a:t>
            </a:r>
            <a:endParaRPr sz="2800"/>
          </a:p>
          <a:p>
            <a:pPr marL="457200" lvl="0" indent="-406400" algn="l" rtl="0">
              <a:lnSpc>
                <a:spcPct val="150000"/>
              </a:lnSpc>
              <a:spcBef>
                <a:spcPts val="0"/>
              </a:spcBef>
              <a:spcAft>
                <a:spcPts val="0"/>
              </a:spcAft>
              <a:buSzPts val="2800"/>
              <a:buChar char="❏"/>
            </a:pPr>
            <a:r>
              <a:rPr lang="en-US" sz="2800"/>
              <a:t>サブミットの後に、解説します</a:t>
            </a:r>
            <a:endParaRPr sz="2800"/>
          </a:p>
        </p:txBody>
      </p:sp>
      <p:sp>
        <p:nvSpPr>
          <p:cNvPr id="529" name="Google Shape;529;p93"/>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530" name="Google Shape;530;p93"/>
          <p:cNvPicPr preferRelativeResize="0"/>
          <p:nvPr/>
        </p:nvPicPr>
        <p:blipFill>
          <a:blip r:embed="rId3">
            <a:alphaModFix/>
          </a:blip>
          <a:stretch>
            <a:fillRect/>
          </a:stretch>
        </p:blipFill>
        <p:spPr>
          <a:xfrm>
            <a:off x="7370400" y="1507525"/>
            <a:ext cx="5127850" cy="7060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9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536" name="Google Shape;536;p94"/>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95"/>
          <p:cNvSpPr txBox="1">
            <a:spLocks noGrp="1"/>
          </p:cNvSpPr>
          <p:nvPr>
            <p:ph type="body" idx="1"/>
          </p:nvPr>
        </p:nvSpPr>
        <p:spPr>
          <a:xfrm>
            <a:off x="607300" y="2284625"/>
            <a:ext cx="12177900" cy="12477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542" name="Google Shape;542;p9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543" name="Google Shape;543;p95"/>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
        <p:nvSpPr>
          <p:cNvPr id="544" name="Google Shape;544;p95"/>
          <p:cNvSpPr txBox="1"/>
          <p:nvPr/>
        </p:nvSpPr>
        <p:spPr>
          <a:xfrm>
            <a:off x="1470900" y="2955713"/>
            <a:ext cx="6889500" cy="5895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https://www.e-typing.ne.jp/</a:t>
            </a:r>
            <a:endParaRPr/>
          </a:p>
        </p:txBody>
      </p:sp>
      <p:pic>
        <p:nvPicPr>
          <p:cNvPr id="545" name="Google Shape;545;p95"/>
          <p:cNvPicPr preferRelativeResize="0"/>
          <p:nvPr/>
        </p:nvPicPr>
        <p:blipFill rotWithShape="1">
          <a:blip r:embed="rId4">
            <a:alphaModFix/>
          </a:blip>
          <a:srcRect t="43180" b="13465"/>
          <a:stretch/>
        </p:blipFill>
        <p:spPr>
          <a:xfrm>
            <a:off x="1470900" y="4000600"/>
            <a:ext cx="9144000" cy="2717150"/>
          </a:xfrm>
          <a:prstGeom prst="rect">
            <a:avLst/>
          </a:prstGeom>
          <a:noFill/>
          <a:ln w="9525" cap="flat" cmpd="sng">
            <a:solidFill>
              <a:schemeClr val="dk2"/>
            </a:solidFill>
            <a:prstDash val="solid"/>
            <a:round/>
            <a:headEnd type="none" w="sm" len="sm"/>
            <a:tailEnd type="none" w="sm" len="sm"/>
          </a:ln>
        </p:spPr>
      </p:pic>
      <p:sp>
        <p:nvSpPr>
          <p:cNvPr id="546" name="Google Shape;546;p95"/>
          <p:cNvSpPr/>
          <p:nvPr/>
        </p:nvSpPr>
        <p:spPr>
          <a:xfrm>
            <a:off x="1528975" y="4579875"/>
            <a:ext cx="1434600" cy="3888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547" name="Google Shape;547;p95"/>
          <p:cNvSpPr/>
          <p:nvPr/>
        </p:nvSpPr>
        <p:spPr>
          <a:xfrm>
            <a:off x="3086900" y="4902475"/>
            <a:ext cx="3384600" cy="1614000"/>
          </a:xfrm>
          <a:prstGeom prst="wedgeEllipseCallout">
            <a:avLst>
              <a:gd name="adj1" fmla="val -61365"/>
              <a:gd name="adj2" fmla="val -58411"/>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lvl="0" indent="0" algn="ctr" rtl="0">
              <a:spcBef>
                <a:spcPts val="0"/>
              </a:spcBef>
              <a:spcAft>
                <a:spcPts val="0"/>
              </a:spcAft>
              <a:buClr>
                <a:schemeClr val="lt1"/>
              </a:buClr>
              <a:buSzPts val="2000"/>
              <a:buFont typeface="Arial"/>
              <a:buNone/>
            </a:pPr>
            <a:r>
              <a:rPr lang="en-US" sz="2800" b="1">
                <a:solidFill>
                  <a:schemeClr val="lt1"/>
                </a:solidFill>
              </a:rPr>
              <a:t>2.「関東」</a:t>
            </a:r>
            <a:endParaRPr sz="2800" b="1">
              <a:solidFill>
                <a:schemeClr val="lt1"/>
              </a:solidFill>
            </a:endParaRPr>
          </a:p>
          <a:p>
            <a:pPr marL="0" lvl="0" indent="0" algn="ctr" rtl="0">
              <a:spcBef>
                <a:spcPts val="0"/>
              </a:spcBef>
              <a:spcAft>
                <a:spcPts val="0"/>
              </a:spcAft>
              <a:buClr>
                <a:schemeClr val="lt1"/>
              </a:buClr>
              <a:buSzPts val="2000"/>
              <a:buFont typeface="Arial"/>
              <a:buNone/>
            </a:pPr>
            <a:r>
              <a:rPr lang="en-US" sz="2800">
                <a:solidFill>
                  <a:schemeClr val="lt1"/>
                </a:solidFill>
              </a:rPr>
              <a:t>　をクリック</a:t>
            </a:r>
            <a:endParaRPr sz="3000"/>
          </a:p>
        </p:txBody>
      </p:sp>
      <p:sp>
        <p:nvSpPr>
          <p:cNvPr id="548" name="Google Shape;548;p95"/>
          <p:cNvSpPr/>
          <p:nvPr/>
        </p:nvSpPr>
        <p:spPr>
          <a:xfrm>
            <a:off x="9344250" y="3191275"/>
            <a:ext cx="3304500" cy="1711200"/>
          </a:xfrm>
          <a:prstGeom prst="wedgeEllipseCallout">
            <a:avLst>
              <a:gd name="adj1" fmla="val -28712"/>
              <a:gd name="adj2" fmla="val 100245"/>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lvl="0" indent="0" algn="l" rtl="0">
              <a:spcBef>
                <a:spcPts val="0"/>
              </a:spcBef>
              <a:spcAft>
                <a:spcPts val="0"/>
              </a:spcAft>
              <a:buClr>
                <a:schemeClr val="lt1"/>
              </a:buClr>
              <a:buSzPts val="2000"/>
              <a:buFont typeface="Arial"/>
              <a:buNone/>
            </a:pPr>
            <a:r>
              <a:rPr lang="en-US" sz="2800" b="1">
                <a:solidFill>
                  <a:schemeClr val="lt1"/>
                </a:solidFill>
              </a:rPr>
              <a:t>1.「方言」</a:t>
            </a:r>
            <a:endParaRPr sz="2800" b="1">
              <a:solidFill>
                <a:schemeClr val="lt1"/>
              </a:solidFill>
            </a:endParaRPr>
          </a:p>
          <a:p>
            <a:pPr marL="0" lvl="0" indent="0" algn="l" rtl="0">
              <a:spcBef>
                <a:spcPts val="0"/>
              </a:spcBef>
              <a:spcAft>
                <a:spcPts val="0"/>
              </a:spcAft>
              <a:buClr>
                <a:schemeClr val="lt1"/>
              </a:buClr>
              <a:buSzPts val="2000"/>
              <a:buFont typeface="Arial"/>
              <a:buNone/>
            </a:pPr>
            <a:r>
              <a:rPr lang="en-US" sz="2800">
                <a:solidFill>
                  <a:schemeClr val="lt1"/>
                </a:solidFill>
              </a:rPr>
              <a:t>　をクリック</a:t>
            </a:r>
            <a:endParaRPr sz="2600"/>
          </a:p>
        </p:txBody>
      </p:sp>
      <p:sp>
        <p:nvSpPr>
          <p:cNvPr id="549" name="Google Shape;549;p95"/>
          <p:cNvSpPr/>
          <p:nvPr/>
        </p:nvSpPr>
        <p:spPr>
          <a:xfrm>
            <a:off x="9110800" y="5572215"/>
            <a:ext cx="1434600" cy="3555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pic>
        <p:nvPicPr>
          <p:cNvPr id="550" name="Google Shape;550;p95"/>
          <p:cNvPicPr preferRelativeResize="0"/>
          <p:nvPr/>
        </p:nvPicPr>
        <p:blipFill rotWithShape="1">
          <a:blip r:embed="rId6">
            <a:alphaModFix/>
          </a:blip>
          <a:srcRect t="53776"/>
          <a:stretch/>
        </p:blipFill>
        <p:spPr>
          <a:xfrm>
            <a:off x="3368074" y="7147725"/>
            <a:ext cx="6656350" cy="2310024"/>
          </a:xfrm>
          <a:prstGeom prst="rect">
            <a:avLst/>
          </a:prstGeom>
          <a:noFill/>
          <a:ln w="9525" cap="flat" cmpd="sng">
            <a:solidFill>
              <a:schemeClr val="dk2"/>
            </a:solidFill>
            <a:prstDash val="solid"/>
            <a:round/>
            <a:headEnd type="none" w="sm" len="sm"/>
            <a:tailEnd type="none" w="sm" len="sm"/>
          </a:ln>
        </p:spPr>
      </p:pic>
      <p:sp>
        <p:nvSpPr>
          <p:cNvPr id="551" name="Google Shape;551;p95"/>
          <p:cNvSpPr/>
          <p:nvPr/>
        </p:nvSpPr>
        <p:spPr>
          <a:xfrm>
            <a:off x="8677850" y="6878350"/>
            <a:ext cx="3304500" cy="1711200"/>
          </a:xfrm>
          <a:prstGeom prst="wedgeEllipseCallout">
            <a:avLst>
              <a:gd name="adj1" fmla="val -78512"/>
              <a:gd name="adj2" fmla="val -5955"/>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lvl="0" indent="0" algn="l" rtl="0">
              <a:spcBef>
                <a:spcPts val="0"/>
              </a:spcBef>
              <a:spcAft>
                <a:spcPts val="0"/>
              </a:spcAft>
              <a:buClr>
                <a:schemeClr val="lt1"/>
              </a:buClr>
              <a:buSzPts val="2000"/>
              <a:buFont typeface="Arial"/>
              <a:buNone/>
            </a:pPr>
            <a:r>
              <a:rPr lang="en-US" sz="2800" b="1">
                <a:solidFill>
                  <a:schemeClr val="lt1"/>
                </a:solidFill>
              </a:rPr>
              <a:t>3.「東京部」</a:t>
            </a:r>
            <a:endParaRPr sz="2800" b="1">
              <a:solidFill>
                <a:schemeClr val="lt1"/>
              </a:solidFill>
            </a:endParaRPr>
          </a:p>
          <a:p>
            <a:pPr marL="0" lvl="0" indent="0" algn="l" rtl="0">
              <a:spcBef>
                <a:spcPts val="0"/>
              </a:spcBef>
              <a:spcAft>
                <a:spcPts val="0"/>
              </a:spcAft>
              <a:buClr>
                <a:schemeClr val="lt1"/>
              </a:buClr>
              <a:buSzPts val="2000"/>
              <a:buFont typeface="Arial"/>
              <a:buNone/>
            </a:pPr>
            <a:r>
              <a:rPr lang="en-US" sz="2800">
                <a:solidFill>
                  <a:schemeClr val="lt1"/>
                </a:solidFill>
              </a:rPr>
              <a:t>　をクリック</a:t>
            </a:r>
            <a:endParaRPr sz="2600"/>
          </a:p>
        </p:txBody>
      </p:sp>
      <p:sp>
        <p:nvSpPr>
          <p:cNvPr id="552" name="Google Shape;552;p95"/>
          <p:cNvSpPr/>
          <p:nvPr/>
        </p:nvSpPr>
        <p:spPr>
          <a:xfrm>
            <a:off x="6814725" y="7446640"/>
            <a:ext cx="1434600" cy="3555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96"/>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558" name="Google Shape;558;p9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559" name="Google Shape;559;p96"/>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560" name="Google Shape;560;p96"/>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9</a:t>
            </a:fld>
            <a:endParaRPr/>
          </a:p>
        </p:txBody>
      </p:sp>
      <p:sp>
        <p:nvSpPr>
          <p:cNvPr id="561" name="Google Shape;561;p96"/>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96"/>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1128</Words>
  <Application>Microsoft Office PowerPoint</Application>
  <PresentationFormat>Tùy chỉnh</PresentationFormat>
  <Paragraphs>389</Paragraphs>
  <Slides>52</Slides>
  <Notes>52</Notes>
  <HiddenSlides>0</HiddenSlides>
  <MMClips>0</MMClips>
  <ScaleCrop>false</ScaleCrop>
  <HeadingPairs>
    <vt:vector size="6" baseType="variant">
      <vt:variant>
        <vt:lpstr>Phông được Dùng</vt:lpstr>
      </vt:variant>
      <vt:variant>
        <vt:i4>9</vt:i4>
      </vt:variant>
      <vt:variant>
        <vt:lpstr>Chủ đề</vt:lpstr>
      </vt:variant>
      <vt:variant>
        <vt:i4>5</vt:i4>
      </vt:variant>
      <vt:variant>
        <vt:lpstr>Tiêu đề Bản chiếu</vt:lpstr>
      </vt:variant>
      <vt:variant>
        <vt:i4>52</vt:i4>
      </vt:variant>
    </vt:vector>
  </HeadingPairs>
  <TitlesOfParts>
    <vt:vector size="66" baseType="lpstr">
      <vt:lpstr>Times New Roman</vt:lpstr>
      <vt:lpstr>Palatino</vt:lpstr>
      <vt:lpstr>Helvetica Neue</vt:lpstr>
      <vt:lpstr>Arial</vt:lpstr>
      <vt:lpstr>ヒラギノ角ゴ ProN W3</vt:lpstr>
      <vt:lpstr>HiraKakuProN-W3</vt:lpstr>
      <vt:lpstr>Avenir</vt:lpstr>
      <vt:lpstr>M PLUS 1p</vt:lpstr>
      <vt:lpstr>Roboto</vt:lpstr>
      <vt:lpstr>White</vt:lpstr>
      <vt:lpstr>White</vt:lpstr>
      <vt:lpstr>White</vt:lpstr>
      <vt:lpstr>White</vt:lpstr>
      <vt:lpstr>White</vt:lpstr>
      <vt:lpstr>IT日本語2</vt:lpstr>
      <vt:lpstr>目的と目標</vt:lpstr>
      <vt:lpstr>目次</vt:lpstr>
      <vt:lpstr>ミニテスト</vt:lpstr>
      <vt:lpstr>ミニテスト</vt:lpstr>
      <vt:lpstr>ミニテスト</vt:lpstr>
      <vt:lpstr>タイピング練習</vt:lpstr>
      <vt:lpstr>e-typing - 準備 -</vt:lpstr>
      <vt:lpstr>e-typing - 準備 -</vt:lpstr>
      <vt:lpstr>e-typing - 結果保存 -</vt:lpstr>
      <vt:lpstr>カタカナ語・ アルファベット語</vt:lpstr>
      <vt:lpstr>英語をカタカナ語で書いてみよう</vt:lpstr>
      <vt:lpstr>カタカナ語の発声練習</vt:lpstr>
      <vt:lpstr>文章の理解</vt:lpstr>
      <vt:lpstr>「人工知能とは」の全体内容</vt:lpstr>
      <vt:lpstr>対象となる分野</vt:lpstr>
      <vt:lpstr>ペーア</vt:lpstr>
      <vt:lpstr>新しい言葉を読もう</vt:lpstr>
      <vt:lpstr>翻訳してみよう！</vt:lpstr>
      <vt:lpstr>対象となる分野</vt:lpstr>
      <vt:lpstr>対象となる分野</vt:lpstr>
      <vt:lpstr>対象となる分野</vt:lpstr>
      <vt:lpstr>「家事」という分野における 汎用人工知能と特化型人工知能</vt:lpstr>
      <vt:lpstr>「家事」という分野における 汎用人工知能と特化型人工知能</vt:lpstr>
      <vt:lpstr>人工知能の発展段階</vt:lpstr>
      <vt:lpstr>ペーア</vt:lpstr>
      <vt:lpstr>新しい言葉を読もう</vt:lpstr>
      <vt:lpstr>翻訳してみよう！</vt:lpstr>
      <vt:lpstr>人工知能の発展段階</vt:lpstr>
      <vt:lpstr>人工知能の発展段階</vt:lpstr>
      <vt:lpstr>人工知能の発展段階</vt:lpstr>
      <vt:lpstr>人工知能の発展段階</vt:lpstr>
      <vt:lpstr>4つの発展段階</vt:lpstr>
      <vt:lpstr>4つの発展段階</vt:lpstr>
      <vt:lpstr>聞き取り</vt:lpstr>
      <vt:lpstr>聞き取り</vt:lpstr>
      <vt:lpstr>聞き取り 聞き取れた言葉を（　　　　　　）に書きなさい。</vt:lpstr>
      <vt:lpstr>期末発表のチームワーク(2)</vt:lpstr>
      <vt:lpstr>発表のテーマ</vt:lpstr>
      <vt:lpstr>スケジュール</vt:lpstr>
      <vt:lpstr>Bản trình bày PowerPoint</vt:lpstr>
      <vt:lpstr>Bản trình bày PowerPoint</vt:lpstr>
      <vt:lpstr>宿題</vt:lpstr>
      <vt:lpstr>宿題</vt:lpstr>
      <vt:lpstr>宿題①</vt:lpstr>
      <vt:lpstr>宿題②</vt:lpstr>
      <vt:lpstr>宿題③</vt:lpstr>
      <vt:lpstr>宿題③</vt:lpstr>
      <vt:lpstr>発表の内容</vt:lpstr>
      <vt:lpstr>評価</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1</cp:revision>
  <dcterms:modified xsi:type="dcterms:W3CDTF">2022-06-16T09:23:46Z</dcterms:modified>
</cp:coreProperties>
</file>